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sldIdLst>
    <p:sldId id="272" r:id="rId5"/>
    <p:sldId id="277" r:id="rId6"/>
    <p:sldId id="278" r:id="rId7"/>
    <p:sldId id="279" r:id="rId8"/>
    <p:sldId id="280" r:id="rId9"/>
    <p:sldId id="281" r:id="rId10"/>
    <p:sldId id="282" r:id="rId11"/>
    <p:sldId id="283" r:id="rId12"/>
    <p:sldId id="284" r:id="rId13"/>
    <p:sldId id="285" r:id="rId14"/>
    <p:sldId id="292" r:id="rId15"/>
    <p:sldId id="295" r:id="rId16"/>
    <p:sldId id="298" r:id="rId17"/>
    <p:sldId id="296" r:id="rId18"/>
    <p:sldId id="299" r:id="rId19"/>
    <p:sldId id="286" r:id="rId20"/>
    <p:sldId id="287" r:id="rId21"/>
    <p:sldId id="288" r:id="rId22"/>
    <p:sldId id="289" r:id="rId23"/>
    <p:sldId id="290" r:id="rId24"/>
    <p:sldId id="291" r:id="rId25"/>
    <p:sldId id="293" r:id="rId26"/>
    <p:sldId id="294" r:id="rId27"/>
    <p:sldId id="27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8" d="100"/>
          <a:sy n="88" d="100"/>
        </p:scale>
        <p:origin x="114" y="15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9FFCF-94C1-4977-88B3-E48C9013FEB6}" type="datetimeFigureOut">
              <a:rPr lang="en-US" smtClean="0"/>
              <a:t>6/26/2022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E48D1-FA17-4B0C-9EED-C23B2F50007B}" type="slidenum">
              <a:rPr lang="en-US" smtClean="0"/>
              <a:t>‹#›</a:t>
            </a:fld>
            <a:endParaRPr lang="en-US" dirty="0"/>
          </a:p>
        </p:txBody>
      </p:sp>
    </p:spTree>
    <p:extLst>
      <p:ext uri="{BB962C8B-B14F-4D97-AF65-F5344CB8AC3E}">
        <p14:creationId xmlns:p14="http://schemas.microsoft.com/office/powerpoint/2010/main" val="248485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563AE3-6165-477E-B4AC-9B3412918D61}"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FC2EE-FFAF-4366-98C1-43C4CEFB55EF}"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D83A05-EC24-455F-BFCB-2E55E407986A}"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BE9370-6BB7-4EF8-9E2D-9533872D284C}"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F83615-2EC9-4735-AD2E-D9457C5002CE}"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7DD6B3-3B41-49CE-98D5-AC9EE2F2F33D}" type="datetime1">
              <a:rPr lang="en-US" smtClean="0"/>
              <a:t>6/26/2022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125171-AF6E-46EE-B462-69A57C481BD1}" type="datetime1">
              <a:rPr lang="en-US" smtClean="0"/>
              <a:t>6/26/2022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78F7C-C03F-4CF0-9FC1-0AB03D8F40F3}"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6AFDB6-9594-45AB-A1B6-CD0423EFC07A}"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8CD63-1374-4A34-8074-9B66A788C7C8}"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37F04E-7C36-4823-8C8B-35A5D008BA2E}"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80FDC9-585F-41B3-9C7B-6446A15C1903}"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9C652F-1DAD-42D5-A23C-D4AEC11DFD15}" type="datetime1">
              <a:rPr lang="en-US" smtClean="0"/>
              <a:t>6/26/2022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947135-D7B7-4ADD-B6AD-D96D1D030C29}" type="datetime1">
              <a:rPr lang="en-US" smtClean="0"/>
              <a:t>6/26/2022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C6172-7614-4123-9FD1-084D61691C18}" type="datetime1">
              <a:rPr lang="en-US" smtClean="0"/>
              <a:t>6/26/2022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04FCD9-8A14-49F0-A39B-63DB602051B5}"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CAD423-9581-4C2E-BC53-589648DAFB65}"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24FB0BD-5465-47FB-B38A-091AC0FE3276}" type="datetime1">
              <a:rPr lang="en-US" smtClean="0"/>
              <a:t>6/26/2022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BEA306CC-ED68-7A21-097E-1F2770C4FEE3}"/>
              </a:ext>
            </a:extLst>
          </p:cNvPr>
          <p:cNvSpPr>
            <a:spLocks noGrp="1"/>
          </p:cNvSpPr>
          <p:nvPr>
            <p:ph type="ctrTitle"/>
          </p:nvPr>
        </p:nvSpPr>
        <p:spPr>
          <a:xfrm>
            <a:off x="1595269" y="1524423"/>
            <a:ext cx="9001462" cy="2387600"/>
          </a:xfrm>
        </p:spPr>
        <p:txBody>
          <a:bodyPr>
            <a:normAutofit fontScale="90000"/>
          </a:bodyPr>
          <a:lstStyle/>
          <a:p>
            <a:r>
              <a:rPr lang="en-US" dirty="0">
                <a:solidFill>
                  <a:srgbClr val="FFFFFF"/>
                </a:solidFill>
              </a:rPr>
              <a:t>Volumetric Left Ventricle segmentation of MPI SPECT IMAGES with self-supervised learning</a:t>
            </a:r>
            <a:br>
              <a:rPr lang="en-US" dirty="0">
                <a:solidFill>
                  <a:srgbClr val="FFFFFF"/>
                </a:solidFill>
              </a:rPr>
            </a:br>
            <a:br>
              <a:rPr lang="en-US" dirty="0">
                <a:solidFill>
                  <a:srgbClr val="FFFFFF"/>
                </a:solidFill>
              </a:rPr>
            </a:br>
            <a:r>
              <a:rPr lang="en-US" sz="3200" dirty="0">
                <a:solidFill>
                  <a:srgbClr val="FFFFFF"/>
                </a:solidFill>
              </a:rPr>
              <a:t>Technical details</a:t>
            </a:r>
            <a:endParaRPr lang="en-US" dirty="0">
              <a:solidFill>
                <a:srgbClr val="FFFFFF"/>
              </a:solidFill>
            </a:endParaRPr>
          </a:p>
        </p:txBody>
      </p:sp>
      <p:sp>
        <p:nvSpPr>
          <p:cNvPr id="8" name="Subtitle 2">
            <a:extLst>
              <a:ext uri="{FF2B5EF4-FFF2-40B4-BE49-F238E27FC236}">
                <a16:creationId xmlns:a16="http://schemas.microsoft.com/office/drawing/2014/main" id="{784B7269-6D05-10E8-5933-9179B7BF9686}"/>
              </a:ext>
            </a:extLst>
          </p:cNvPr>
          <p:cNvSpPr>
            <a:spLocks noGrp="1"/>
          </p:cNvSpPr>
          <p:nvPr>
            <p:ph type="subTitle" idx="1"/>
          </p:nvPr>
        </p:nvSpPr>
        <p:spPr>
          <a:xfrm>
            <a:off x="1595269" y="5106838"/>
            <a:ext cx="9001462" cy="1216324"/>
          </a:xfrm>
        </p:spPr>
        <p:txBody>
          <a:bodyPr>
            <a:normAutofit/>
          </a:bodyPr>
          <a:lstStyle/>
          <a:p>
            <a:r>
              <a:rPr lang="en-US" dirty="0">
                <a:solidFill>
                  <a:srgbClr val="FFFFFF"/>
                </a:solidFill>
              </a:rPr>
              <a:t>Author: Kristóf Máté Horváth</a:t>
            </a:r>
          </a:p>
          <a:p>
            <a:r>
              <a:rPr lang="en-US" dirty="0">
                <a:solidFill>
                  <a:srgbClr val="FFFFFF"/>
                </a:solidFill>
              </a:rPr>
              <a:t>Supervisor: </a:t>
            </a:r>
            <a:r>
              <a:rPr lang="en-US" dirty="0" err="1">
                <a:solidFill>
                  <a:srgbClr val="FFFFFF"/>
                </a:solidFill>
              </a:rPr>
              <a:t>Ádám</a:t>
            </a:r>
            <a:r>
              <a:rPr lang="en-US" dirty="0">
                <a:solidFill>
                  <a:srgbClr val="FFFFFF"/>
                </a:solidFill>
              </a:rPr>
              <a:t> </a:t>
            </a:r>
            <a:r>
              <a:rPr lang="en-US" dirty="0" err="1">
                <a:solidFill>
                  <a:srgbClr val="FFFFFF"/>
                </a:solidFill>
              </a:rPr>
              <a:t>István</a:t>
            </a:r>
            <a:r>
              <a:rPr lang="en-US" dirty="0">
                <a:solidFill>
                  <a:srgbClr val="FFFFFF"/>
                </a:solidFill>
              </a:rPr>
              <a:t> </a:t>
            </a:r>
            <a:r>
              <a:rPr lang="en-US" dirty="0" err="1">
                <a:solidFill>
                  <a:srgbClr val="FFFFFF"/>
                </a:solidFill>
              </a:rPr>
              <a:t>Szűcs</a:t>
            </a:r>
            <a:endParaRPr lang="en-US" dirty="0">
              <a:solidFill>
                <a:srgbClr val="FFFFFF"/>
              </a:solidFill>
            </a:endParaRPr>
          </a:p>
        </p:txBody>
      </p:sp>
    </p:spTree>
    <p:extLst>
      <p:ext uri="{BB962C8B-B14F-4D97-AF65-F5344CB8AC3E}">
        <p14:creationId xmlns:p14="http://schemas.microsoft.com/office/powerpoint/2010/main" val="69692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743186" y="100386"/>
            <a:ext cx="9001462" cy="612308"/>
          </a:xfrm>
        </p:spPr>
        <p:txBody>
          <a:bodyPr>
            <a:normAutofit/>
          </a:bodyPr>
          <a:lstStyle/>
          <a:p>
            <a:r>
              <a:rPr lang="en-US" sz="3200" dirty="0">
                <a:solidFill>
                  <a:srgbClr val="FFFFFF"/>
                </a:solidFill>
              </a:rPr>
              <a:t>GROUP normalization</a:t>
            </a:r>
          </a:p>
        </p:txBody>
      </p:sp>
      <p:pic>
        <p:nvPicPr>
          <p:cNvPr id="6" name="Picture 5">
            <a:extLst>
              <a:ext uri="{FF2B5EF4-FFF2-40B4-BE49-F238E27FC236}">
                <a16:creationId xmlns:a16="http://schemas.microsoft.com/office/drawing/2014/main" id="{90B78358-E02F-3D35-881E-BEBC988CB0D2}"/>
              </a:ext>
            </a:extLst>
          </p:cNvPr>
          <p:cNvPicPr>
            <a:picLocks noChangeAspect="1"/>
          </p:cNvPicPr>
          <p:nvPr/>
        </p:nvPicPr>
        <p:blipFill>
          <a:blip r:embed="rId4"/>
          <a:stretch>
            <a:fillRect/>
          </a:stretch>
        </p:blipFill>
        <p:spPr>
          <a:xfrm>
            <a:off x="890415" y="1492909"/>
            <a:ext cx="2051070" cy="2305936"/>
          </a:xfrm>
          <a:prstGeom prst="rect">
            <a:avLst/>
          </a:prstGeom>
        </p:spPr>
      </p:pic>
      <p:pic>
        <p:nvPicPr>
          <p:cNvPr id="8" name="Picture 7">
            <a:extLst>
              <a:ext uri="{FF2B5EF4-FFF2-40B4-BE49-F238E27FC236}">
                <a16:creationId xmlns:a16="http://schemas.microsoft.com/office/drawing/2014/main" id="{518549EE-13A6-17C7-B23C-C6F2088DB6F5}"/>
              </a:ext>
            </a:extLst>
          </p:cNvPr>
          <p:cNvPicPr>
            <a:picLocks noChangeAspect="1"/>
          </p:cNvPicPr>
          <p:nvPr/>
        </p:nvPicPr>
        <p:blipFill>
          <a:blip r:embed="rId5"/>
          <a:stretch>
            <a:fillRect/>
          </a:stretch>
        </p:blipFill>
        <p:spPr>
          <a:xfrm>
            <a:off x="269537" y="4579060"/>
            <a:ext cx="5343897" cy="1054139"/>
          </a:xfrm>
          <a:prstGeom prst="rect">
            <a:avLst/>
          </a:prstGeom>
        </p:spPr>
      </p:pic>
      <p:sp>
        <p:nvSpPr>
          <p:cNvPr id="9" name="TextBox 8">
            <a:extLst>
              <a:ext uri="{FF2B5EF4-FFF2-40B4-BE49-F238E27FC236}">
                <a16:creationId xmlns:a16="http://schemas.microsoft.com/office/drawing/2014/main" id="{15657523-FBC9-DC27-5B80-F3D34F926470}"/>
              </a:ext>
            </a:extLst>
          </p:cNvPr>
          <p:cNvSpPr txBox="1"/>
          <p:nvPr/>
        </p:nvSpPr>
        <p:spPr>
          <a:xfrm>
            <a:off x="3671047" y="1224801"/>
            <a:ext cx="8202706" cy="2308324"/>
          </a:xfrm>
          <a:prstGeom prst="rect">
            <a:avLst/>
          </a:prstGeom>
          <a:noFill/>
        </p:spPr>
        <p:txBody>
          <a:bodyPr wrap="square" rtlCol="0">
            <a:spAutoFit/>
          </a:bodyPr>
          <a:lstStyle/>
          <a:p>
            <a:r>
              <a:rPr lang="en-GB" dirty="0"/>
              <a:t>Sometimes the training batch size should be small because of memory limits, such in object detection and segmentation tasks. The computation of BN becomes inaccurate and introduces rapidly increasing error as the batch size becomes smaller.</a:t>
            </a:r>
          </a:p>
          <a:p>
            <a:endParaRPr lang="en-GB" dirty="0"/>
          </a:p>
          <a:p>
            <a:r>
              <a:rPr lang="en-GB" dirty="0"/>
              <a:t>Group Normalization (GN) computes the mean and variance for normalization by dividing the channels into groups and normalizes the features within each group independently. </a:t>
            </a:r>
          </a:p>
        </p:txBody>
      </p:sp>
      <p:sp>
        <p:nvSpPr>
          <p:cNvPr id="10" name="TextBox 9">
            <a:extLst>
              <a:ext uri="{FF2B5EF4-FFF2-40B4-BE49-F238E27FC236}">
                <a16:creationId xmlns:a16="http://schemas.microsoft.com/office/drawing/2014/main" id="{D3A1C328-C59D-48E6-6F8F-1FFAC683BEE0}"/>
              </a:ext>
            </a:extLst>
          </p:cNvPr>
          <p:cNvSpPr txBox="1"/>
          <p:nvPr/>
        </p:nvSpPr>
        <p:spPr>
          <a:xfrm>
            <a:off x="6096000" y="4033597"/>
            <a:ext cx="5656729" cy="2585323"/>
          </a:xfrm>
          <a:prstGeom prst="rect">
            <a:avLst/>
          </a:prstGeom>
          <a:noFill/>
        </p:spPr>
        <p:txBody>
          <a:bodyPr wrap="square" rtlCol="0">
            <a:spAutoFit/>
          </a:bodyPr>
          <a:lstStyle/>
          <a:p>
            <a:r>
              <a:rPr lang="en-GB" i="1" dirty="0"/>
              <a:t>S</a:t>
            </a:r>
            <a:r>
              <a:rPr lang="en-GB" i="1" baseline="-25000" dirty="0"/>
              <a:t>i</a:t>
            </a:r>
            <a:r>
              <a:rPr lang="en-GB" dirty="0"/>
              <a:t> is the set of pixels in each group</a:t>
            </a:r>
          </a:p>
          <a:p>
            <a:endParaRPr lang="en-GB" dirty="0"/>
          </a:p>
          <a:p>
            <a:r>
              <a:rPr lang="en-GB" i="1" dirty="0"/>
              <a:t>G</a:t>
            </a:r>
            <a:r>
              <a:rPr lang="en-GB" dirty="0"/>
              <a:t> is a hyperparameter and represents the number of groups</a:t>
            </a:r>
          </a:p>
          <a:p>
            <a:endParaRPr lang="en-GB" dirty="0"/>
          </a:p>
          <a:p>
            <a:r>
              <a:rPr lang="en-GB" i="1" dirty="0"/>
              <a:t>C/G </a:t>
            </a:r>
            <a:r>
              <a:rPr lang="en-GB" dirty="0"/>
              <a:t>is the number of channels within each group</a:t>
            </a:r>
          </a:p>
          <a:p>
            <a:endParaRPr lang="en-GB" dirty="0"/>
          </a:p>
          <a:p>
            <a:r>
              <a:rPr lang="en-GB" dirty="0"/>
              <a:t>The mean and standard deviation are computed along the axes of </a:t>
            </a:r>
            <a:r>
              <a:rPr lang="en-GB" i="1" dirty="0"/>
              <a:t>H, W</a:t>
            </a:r>
            <a:r>
              <a:rPr lang="en-GB" dirty="0"/>
              <a:t> and </a:t>
            </a:r>
            <a:r>
              <a:rPr lang="en-GB" i="1" dirty="0"/>
              <a:t>C/G</a:t>
            </a:r>
            <a:r>
              <a:rPr lang="en-GB" dirty="0"/>
              <a:t> channels. </a:t>
            </a:r>
          </a:p>
        </p:txBody>
      </p:sp>
    </p:spTree>
    <p:extLst>
      <p:ext uri="{BB962C8B-B14F-4D97-AF65-F5344CB8AC3E}">
        <p14:creationId xmlns:p14="http://schemas.microsoft.com/office/powerpoint/2010/main" val="217388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240971" y="197078"/>
            <a:ext cx="9001462" cy="879475"/>
          </a:xfrm>
        </p:spPr>
        <p:txBody>
          <a:bodyPr>
            <a:normAutofit fontScale="90000"/>
          </a:bodyPr>
          <a:lstStyle/>
          <a:p>
            <a:r>
              <a:rPr lang="en-US" sz="3200" dirty="0">
                <a:solidFill>
                  <a:srgbClr val="FFFFFF"/>
                </a:solidFill>
              </a:rPr>
              <a:t>Receptive field of convolutional neural networks</a:t>
            </a:r>
          </a:p>
        </p:txBody>
      </p:sp>
      <p:sp>
        <p:nvSpPr>
          <p:cNvPr id="4" name="TextBox 3">
            <a:extLst>
              <a:ext uri="{FF2B5EF4-FFF2-40B4-BE49-F238E27FC236}">
                <a16:creationId xmlns:a16="http://schemas.microsoft.com/office/drawing/2014/main" id="{B74B54F0-7DDE-313A-B32A-3B1905DFA9B1}"/>
              </a:ext>
            </a:extLst>
          </p:cNvPr>
          <p:cNvSpPr txBox="1"/>
          <p:nvPr/>
        </p:nvSpPr>
        <p:spPr>
          <a:xfrm>
            <a:off x="359228" y="1861458"/>
            <a:ext cx="11375571" cy="2862322"/>
          </a:xfrm>
          <a:prstGeom prst="rect">
            <a:avLst/>
          </a:prstGeom>
          <a:noFill/>
        </p:spPr>
        <p:txBody>
          <a:bodyPr wrap="square" rtlCol="0">
            <a:spAutoFit/>
          </a:bodyPr>
          <a:lstStyle/>
          <a:p>
            <a:r>
              <a:rPr lang="en-GB" dirty="0"/>
              <a:t>Understanding the Receptive Field (RF) of CNNs is essential to design architectures that can perform well on certain tasks. </a:t>
            </a:r>
          </a:p>
          <a:p>
            <a:endParaRPr lang="en-GB" dirty="0"/>
          </a:p>
          <a:p>
            <a:r>
              <a:rPr lang="en-GB" dirty="0"/>
              <a:t>In object-detection tasks, if the span of a convolutional feature is small, the network might not be able to detect small objects and vice-versa.</a:t>
            </a:r>
          </a:p>
          <a:p>
            <a:endParaRPr lang="en-GB" dirty="0"/>
          </a:p>
          <a:p>
            <a:r>
              <a:rPr lang="en-GB" dirty="0"/>
              <a:t>RF associates an output feature with an input region that produced the certain output feature.</a:t>
            </a:r>
          </a:p>
          <a:p>
            <a:endParaRPr lang="en-GB" dirty="0"/>
          </a:p>
          <a:p>
            <a:r>
              <a:rPr lang="en-GB" dirty="0"/>
              <a:t> In other words, the computation of RF aims to measure the extent of the effect of the input signals on the output features, while it also traces back the output features to the inputs that produced them.</a:t>
            </a:r>
          </a:p>
        </p:txBody>
      </p:sp>
    </p:spTree>
    <p:extLst>
      <p:ext uri="{BB962C8B-B14F-4D97-AF65-F5344CB8AC3E}">
        <p14:creationId xmlns:p14="http://schemas.microsoft.com/office/powerpoint/2010/main" val="836829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E7E0316-C60F-9BC9-7534-FE733BA2AF16}"/>
              </a:ext>
            </a:extLst>
          </p:cNvPr>
          <p:cNvPicPr>
            <a:picLocks noChangeAspect="1"/>
          </p:cNvPicPr>
          <p:nvPr/>
        </p:nvPicPr>
        <p:blipFill>
          <a:blip r:embed="rId3"/>
          <a:stretch>
            <a:fillRect/>
          </a:stretch>
        </p:blipFill>
        <p:spPr>
          <a:xfrm>
            <a:off x="462367" y="1407548"/>
            <a:ext cx="3962953" cy="2867425"/>
          </a:xfrm>
          <a:prstGeom prst="rect">
            <a:avLst/>
          </a:prstGeom>
        </p:spPr>
      </p:pic>
      <p:sp>
        <p:nvSpPr>
          <p:cNvPr id="10" name="TextBox 9">
            <a:extLst>
              <a:ext uri="{FF2B5EF4-FFF2-40B4-BE49-F238E27FC236}">
                <a16:creationId xmlns:a16="http://schemas.microsoft.com/office/drawing/2014/main" id="{2A484004-2418-AAB1-4BC4-53B519D17094}"/>
              </a:ext>
            </a:extLst>
          </p:cNvPr>
          <p:cNvSpPr txBox="1"/>
          <p:nvPr/>
        </p:nvSpPr>
        <p:spPr>
          <a:xfrm>
            <a:off x="4887686" y="1271601"/>
            <a:ext cx="6955971" cy="3139321"/>
          </a:xfrm>
          <a:prstGeom prst="rect">
            <a:avLst/>
          </a:prstGeom>
          <a:noFill/>
        </p:spPr>
        <p:txBody>
          <a:bodyPr wrap="square" rtlCol="0">
            <a:spAutoFit/>
          </a:bodyPr>
          <a:lstStyle/>
          <a:p>
            <a:r>
              <a:rPr lang="en-GB" dirty="0"/>
              <a:t>𝑓𝑙 ∈ ℝ </a:t>
            </a:r>
            <a:r>
              <a:rPr lang="en-GB" baseline="30000" dirty="0"/>
              <a:t>ℎ𝑙×𝑤𝑙×𝑑</a:t>
            </a:r>
            <a:r>
              <a:rPr lang="en-GB" i="1" baseline="30000" dirty="0"/>
              <a:t>l</a:t>
            </a:r>
            <a:r>
              <a:rPr lang="en-GB" i="1" dirty="0"/>
              <a:t> </a:t>
            </a:r>
            <a:r>
              <a:rPr lang="en-GB" dirty="0"/>
              <a:t>is a feature map of a fully-convolutional network (FCN). Index </a:t>
            </a:r>
            <a:r>
              <a:rPr lang="en-GB" i="1" dirty="0"/>
              <a:t>l </a:t>
            </a:r>
            <a:r>
              <a:rPr lang="en-GB" dirty="0"/>
              <a:t>specifies that the feature map is the output of the </a:t>
            </a:r>
            <a:r>
              <a:rPr lang="en-GB" i="1" dirty="0"/>
              <a:t>l</a:t>
            </a:r>
            <a:r>
              <a:rPr lang="en-GB" dirty="0"/>
              <a:t>th layer, </a:t>
            </a:r>
            <a:r>
              <a:rPr lang="en-GB" i="1" dirty="0"/>
              <a:t>h</a:t>
            </a:r>
            <a:r>
              <a:rPr lang="en-GB" i="1" baseline="-25000" dirty="0"/>
              <a:t>l</a:t>
            </a:r>
            <a:r>
              <a:rPr lang="en-GB" i="1" dirty="0"/>
              <a:t>, </a:t>
            </a:r>
            <a:r>
              <a:rPr lang="en-GB" i="1" dirty="0" err="1"/>
              <a:t>w</a:t>
            </a:r>
            <a:r>
              <a:rPr lang="en-GB" i="1" baseline="-25000" dirty="0" err="1"/>
              <a:t>l</a:t>
            </a:r>
            <a:r>
              <a:rPr lang="en-GB" i="1" dirty="0"/>
              <a:t> and d</a:t>
            </a:r>
            <a:r>
              <a:rPr lang="en-GB" i="1" baseline="-25000" dirty="0"/>
              <a:t>l</a:t>
            </a:r>
            <a:r>
              <a:rPr lang="en-GB" dirty="0"/>
              <a:t> represent the height, width and depth dimensions. </a:t>
            </a:r>
          </a:p>
          <a:p>
            <a:endParaRPr lang="en-GB" dirty="0"/>
          </a:p>
          <a:p>
            <a:r>
              <a:rPr lang="en-GB" dirty="0"/>
              <a:t>The input of the FCN is denoted by f</a:t>
            </a:r>
            <a:r>
              <a:rPr lang="en-GB" baseline="-25000" dirty="0"/>
              <a:t>0</a:t>
            </a:r>
            <a:r>
              <a:rPr lang="en-GB" dirty="0"/>
              <a:t> and the output feature map of the last layer is denoted by </a:t>
            </a:r>
            <a:r>
              <a:rPr lang="en-GB" dirty="0" err="1"/>
              <a:t>f</a:t>
            </a:r>
            <a:r>
              <a:rPr lang="en-GB" baseline="-25000" dirty="0" err="1"/>
              <a:t>L</a:t>
            </a:r>
            <a:r>
              <a:rPr lang="en-GB" dirty="0"/>
              <a:t>, thus the FCN has </a:t>
            </a:r>
            <a:r>
              <a:rPr lang="en-GB" i="1" dirty="0"/>
              <a:t>L</a:t>
            </a:r>
            <a:r>
              <a:rPr lang="en-GB" dirty="0"/>
              <a:t> layers.</a:t>
            </a:r>
          </a:p>
          <a:p>
            <a:endParaRPr lang="en-GB" dirty="0"/>
          </a:p>
          <a:p>
            <a:r>
              <a:rPr lang="en-GB" dirty="0"/>
              <a:t>Additional parameters are </a:t>
            </a:r>
            <a:r>
              <a:rPr lang="en-GB" i="1" dirty="0"/>
              <a:t>k</a:t>
            </a:r>
            <a:r>
              <a:rPr lang="en-GB" i="1" baseline="-25000" dirty="0"/>
              <a:t>l</a:t>
            </a:r>
            <a:r>
              <a:rPr lang="en-GB" i="1" dirty="0"/>
              <a:t>, </a:t>
            </a:r>
            <a:r>
              <a:rPr lang="en-GB" i="1" dirty="0" err="1"/>
              <a:t>s</a:t>
            </a:r>
            <a:r>
              <a:rPr lang="en-GB" i="1" baseline="-25000" dirty="0" err="1"/>
              <a:t>l</a:t>
            </a:r>
            <a:r>
              <a:rPr lang="en-GB" i="1" dirty="0"/>
              <a:t>, p</a:t>
            </a:r>
            <a:r>
              <a:rPr lang="en-GB" i="1" baseline="-25000" dirty="0"/>
              <a:t>l</a:t>
            </a:r>
            <a:r>
              <a:rPr lang="en-GB" i="1" dirty="0"/>
              <a:t> and </a:t>
            </a:r>
            <a:r>
              <a:rPr lang="en-GB" i="1" dirty="0" err="1"/>
              <a:t>q</a:t>
            </a:r>
            <a:r>
              <a:rPr lang="en-GB" i="1" baseline="-25000" dirty="0" err="1"/>
              <a:t>l</a:t>
            </a:r>
            <a:r>
              <a:rPr lang="en-GB" i="1" dirty="0"/>
              <a:t>, </a:t>
            </a:r>
            <a:r>
              <a:rPr lang="en-GB" dirty="0"/>
              <a:t>which represent the kernel size, stride and padding of the left and right side of the input feature map, respectively.</a:t>
            </a:r>
          </a:p>
        </p:txBody>
      </p:sp>
      <p:sp>
        <p:nvSpPr>
          <p:cNvPr id="13" name="Title 1">
            <a:extLst>
              <a:ext uri="{FF2B5EF4-FFF2-40B4-BE49-F238E27FC236}">
                <a16:creationId xmlns:a16="http://schemas.microsoft.com/office/drawing/2014/main" id="{5445F02A-3957-5C22-8AE9-FBA38A4266E4}"/>
              </a:ext>
            </a:extLst>
          </p:cNvPr>
          <p:cNvSpPr>
            <a:spLocks noGrp="1"/>
          </p:cNvSpPr>
          <p:nvPr>
            <p:ph type="ctrTitle"/>
          </p:nvPr>
        </p:nvSpPr>
        <p:spPr>
          <a:xfrm>
            <a:off x="1240971" y="197078"/>
            <a:ext cx="9001462" cy="879475"/>
          </a:xfrm>
        </p:spPr>
        <p:txBody>
          <a:bodyPr>
            <a:normAutofit fontScale="90000"/>
          </a:bodyPr>
          <a:lstStyle/>
          <a:p>
            <a:r>
              <a:rPr lang="en-US" sz="3200" dirty="0">
                <a:solidFill>
                  <a:srgbClr val="FFFFFF"/>
                </a:solidFill>
              </a:rPr>
              <a:t>Receptive field of convolutional neural networks</a:t>
            </a:r>
          </a:p>
        </p:txBody>
      </p:sp>
      <p:sp>
        <p:nvSpPr>
          <p:cNvPr id="4" name="TextBox 3">
            <a:extLst>
              <a:ext uri="{FF2B5EF4-FFF2-40B4-BE49-F238E27FC236}">
                <a16:creationId xmlns:a16="http://schemas.microsoft.com/office/drawing/2014/main" id="{937396D0-0D1B-ABF4-2229-E9F79BA214C7}"/>
              </a:ext>
            </a:extLst>
          </p:cNvPr>
          <p:cNvSpPr txBox="1"/>
          <p:nvPr/>
        </p:nvSpPr>
        <p:spPr>
          <a:xfrm>
            <a:off x="645459" y="4652682"/>
            <a:ext cx="10838329" cy="369332"/>
          </a:xfrm>
          <a:prstGeom prst="rect">
            <a:avLst/>
          </a:prstGeom>
          <a:noFill/>
        </p:spPr>
        <p:txBody>
          <a:bodyPr wrap="square" rtlCol="0">
            <a:spAutoFit/>
          </a:bodyPr>
          <a:lstStyle/>
          <a:p>
            <a:r>
              <a:rPr lang="en-GB" dirty="0"/>
              <a:t>The image shows how one position of the kernel affects a certain position of the output feature map.</a:t>
            </a:r>
          </a:p>
        </p:txBody>
      </p:sp>
    </p:spTree>
    <p:extLst>
      <p:ext uri="{BB962C8B-B14F-4D97-AF65-F5344CB8AC3E}">
        <p14:creationId xmlns:p14="http://schemas.microsoft.com/office/powerpoint/2010/main" val="2555554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E7E0316-C60F-9BC9-7534-FE733BA2AF16}"/>
              </a:ext>
            </a:extLst>
          </p:cNvPr>
          <p:cNvPicPr>
            <a:picLocks noChangeAspect="1"/>
          </p:cNvPicPr>
          <p:nvPr/>
        </p:nvPicPr>
        <p:blipFill>
          <a:blip r:embed="rId3"/>
          <a:stretch>
            <a:fillRect/>
          </a:stretch>
        </p:blipFill>
        <p:spPr>
          <a:xfrm>
            <a:off x="407940" y="1086169"/>
            <a:ext cx="3962953" cy="2867425"/>
          </a:xfrm>
          <a:prstGeom prst="rect">
            <a:avLst/>
          </a:prstGeom>
        </p:spPr>
      </p:pic>
      <p:sp>
        <p:nvSpPr>
          <p:cNvPr id="10" name="TextBox 9">
            <a:extLst>
              <a:ext uri="{FF2B5EF4-FFF2-40B4-BE49-F238E27FC236}">
                <a16:creationId xmlns:a16="http://schemas.microsoft.com/office/drawing/2014/main" id="{2A484004-2418-AAB1-4BC4-53B519D17094}"/>
              </a:ext>
            </a:extLst>
          </p:cNvPr>
          <p:cNvSpPr txBox="1"/>
          <p:nvPr/>
        </p:nvSpPr>
        <p:spPr>
          <a:xfrm>
            <a:off x="4847558" y="1009899"/>
            <a:ext cx="6955971" cy="1200329"/>
          </a:xfrm>
          <a:prstGeom prst="rect">
            <a:avLst/>
          </a:prstGeom>
          <a:noFill/>
        </p:spPr>
        <p:txBody>
          <a:bodyPr wrap="square" rtlCol="0">
            <a:spAutoFit/>
          </a:bodyPr>
          <a:lstStyle/>
          <a:p>
            <a:r>
              <a:rPr lang="en-GB" dirty="0"/>
              <a:t>The size of the RF of the final output layer </a:t>
            </a:r>
            <a:r>
              <a:rPr lang="en-GB" i="1" dirty="0" err="1"/>
              <a:t>f</a:t>
            </a:r>
            <a:r>
              <a:rPr lang="en-GB" i="1" baseline="-25000" dirty="0" err="1"/>
              <a:t>L</a:t>
            </a:r>
            <a:r>
              <a:rPr lang="en-GB" i="1" baseline="-25000" dirty="0"/>
              <a:t> </a:t>
            </a:r>
            <a:r>
              <a:rPr lang="en-GB" dirty="0"/>
              <a:t>is denoted by </a:t>
            </a:r>
            <a:r>
              <a:rPr lang="en-GB" i="1" dirty="0" err="1"/>
              <a:t>r</a:t>
            </a:r>
            <a:r>
              <a:rPr lang="en-GB" i="1" baseline="-25000" dirty="0" err="1"/>
              <a:t>l</a:t>
            </a:r>
            <a:r>
              <a:rPr lang="en-GB" dirty="0"/>
              <a:t>. </a:t>
            </a:r>
          </a:p>
          <a:p>
            <a:endParaRPr lang="en-GB" dirty="0"/>
          </a:p>
          <a:p>
            <a:r>
              <a:rPr lang="en-GB" dirty="0"/>
              <a:t>To generate one feature in</a:t>
            </a:r>
            <a:r>
              <a:rPr lang="en-GB" i="1" dirty="0"/>
              <a:t> </a:t>
            </a:r>
            <a:r>
              <a:rPr lang="en-GB" i="1" dirty="0" err="1"/>
              <a:t>f</a:t>
            </a:r>
            <a:r>
              <a:rPr lang="en-GB" i="1" baseline="-25000" dirty="0" err="1"/>
              <a:t>L</a:t>
            </a:r>
            <a:r>
              <a:rPr lang="en-GB" i="1" baseline="-25000" dirty="0"/>
              <a:t> </a:t>
            </a:r>
            <a:r>
              <a:rPr lang="en-GB" dirty="0"/>
              <a:t>,there are </a:t>
            </a:r>
            <a:r>
              <a:rPr lang="en-GB" i="1" dirty="0" err="1"/>
              <a:t>r</a:t>
            </a:r>
            <a:r>
              <a:rPr lang="en-GB" i="1" baseline="-25000" dirty="0" err="1"/>
              <a:t>l</a:t>
            </a:r>
            <a:r>
              <a:rPr lang="en-GB" i="1" baseline="-25000" dirty="0"/>
              <a:t> </a:t>
            </a:r>
            <a:r>
              <a:rPr lang="en-GB" dirty="0"/>
              <a:t>number of features that contribute to the feature map </a:t>
            </a:r>
            <a:r>
              <a:rPr lang="en-GB" i="1" dirty="0"/>
              <a:t>f</a:t>
            </a:r>
            <a:r>
              <a:rPr lang="en-GB" i="1" baseline="-25000" dirty="0"/>
              <a:t>l</a:t>
            </a:r>
            <a:r>
              <a:rPr lang="en-GB" i="1" dirty="0"/>
              <a:t>. </a:t>
            </a:r>
            <a:endParaRPr lang="en-GB" dirty="0"/>
          </a:p>
        </p:txBody>
      </p:sp>
      <p:sp>
        <p:nvSpPr>
          <p:cNvPr id="13" name="Title 1">
            <a:extLst>
              <a:ext uri="{FF2B5EF4-FFF2-40B4-BE49-F238E27FC236}">
                <a16:creationId xmlns:a16="http://schemas.microsoft.com/office/drawing/2014/main" id="{5445F02A-3957-5C22-8AE9-FBA38A4266E4}"/>
              </a:ext>
            </a:extLst>
          </p:cNvPr>
          <p:cNvSpPr>
            <a:spLocks noGrp="1"/>
          </p:cNvSpPr>
          <p:nvPr>
            <p:ph type="ctrTitle"/>
          </p:nvPr>
        </p:nvSpPr>
        <p:spPr>
          <a:xfrm>
            <a:off x="1251857" y="66227"/>
            <a:ext cx="9001462" cy="879475"/>
          </a:xfrm>
        </p:spPr>
        <p:txBody>
          <a:bodyPr>
            <a:normAutofit fontScale="90000"/>
          </a:bodyPr>
          <a:lstStyle/>
          <a:p>
            <a:r>
              <a:rPr lang="en-US" sz="3200" dirty="0">
                <a:solidFill>
                  <a:srgbClr val="FFFFFF"/>
                </a:solidFill>
              </a:rPr>
              <a:t>Receptive field of convolutional neural networks</a:t>
            </a:r>
          </a:p>
        </p:txBody>
      </p:sp>
      <p:pic>
        <p:nvPicPr>
          <p:cNvPr id="3" name="Picture 2">
            <a:extLst>
              <a:ext uri="{FF2B5EF4-FFF2-40B4-BE49-F238E27FC236}">
                <a16:creationId xmlns:a16="http://schemas.microsoft.com/office/drawing/2014/main" id="{673B2DF0-E363-8A7F-C9AE-56DE2A406C38}"/>
              </a:ext>
            </a:extLst>
          </p:cNvPr>
          <p:cNvPicPr>
            <a:picLocks noChangeAspect="1"/>
          </p:cNvPicPr>
          <p:nvPr/>
        </p:nvPicPr>
        <p:blipFill>
          <a:blip r:embed="rId4"/>
          <a:stretch>
            <a:fillRect/>
          </a:stretch>
        </p:blipFill>
        <p:spPr>
          <a:xfrm>
            <a:off x="4887688" y="2253178"/>
            <a:ext cx="3091542" cy="573001"/>
          </a:xfrm>
          <a:prstGeom prst="rect">
            <a:avLst/>
          </a:prstGeom>
        </p:spPr>
      </p:pic>
      <p:sp>
        <p:nvSpPr>
          <p:cNvPr id="5" name="TextBox 4">
            <a:extLst>
              <a:ext uri="{FF2B5EF4-FFF2-40B4-BE49-F238E27FC236}">
                <a16:creationId xmlns:a16="http://schemas.microsoft.com/office/drawing/2014/main" id="{2A2D0EFB-8EAE-FAC0-D59C-57C156378282}"/>
              </a:ext>
            </a:extLst>
          </p:cNvPr>
          <p:cNvSpPr txBox="1"/>
          <p:nvPr/>
        </p:nvSpPr>
        <p:spPr>
          <a:xfrm>
            <a:off x="4847558" y="2894931"/>
            <a:ext cx="6733090" cy="646331"/>
          </a:xfrm>
          <a:prstGeom prst="rect">
            <a:avLst/>
          </a:prstGeom>
          <a:noFill/>
        </p:spPr>
        <p:txBody>
          <a:bodyPr wrap="square" rtlCol="0">
            <a:spAutoFit/>
          </a:bodyPr>
          <a:lstStyle/>
          <a:p>
            <a:r>
              <a:rPr lang="en-GB" dirty="0"/>
              <a:t>Recurrence equation for single-path networks, first-order, non-homogeneous equation with variable coefficients.</a:t>
            </a:r>
          </a:p>
        </p:txBody>
      </p:sp>
      <p:pic>
        <p:nvPicPr>
          <p:cNvPr id="7" name="Picture 6">
            <a:extLst>
              <a:ext uri="{FF2B5EF4-FFF2-40B4-BE49-F238E27FC236}">
                <a16:creationId xmlns:a16="http://schemas.microsoft.com/office/drawing/2014/main" id="{5FE0FB28-1D24-1F1E-6D38-32E4D47C56C6}"/>
              </a:ext>
            </a:extLst>
          </p:cNvPr>
          <p:cNvPicPr>
            <a:picLocks noChangeAspect="1"/>
          </p:cNvPicPr>
          <p:nvPr/>
        </p:nvPicPr>
        <p:blipFill>
          <a:blip r:embed="rId5"/>
          <a:stretch>
            <a:fillRect/>
          </a:stretch>
        </p:blipFill>
        <p:spPr>
          <a:xfrm>
            <a:off x="603959" y="4831276"/>
            <a:ext cx="3933127" cy="1275609"/>
          </a:xfrm>
          <a:prstGeom prst="rect">
            <a:avLst/>
          </a:prstGeom>
        </p:spPr>
      </p:pic>
      <p:sp>
        <p:nvSpPr>
          <p:cNvPr id="8" name="TextBox 7">
            <a:extLst>
              <a:ext uri="{FF2B5EF4-FFF2-40B4-BE49-F238E27FC236}">
                <a16:creationId xmlns:a16="http://schemas.microsoft.com/office/drawing/2014/main" id="{19B45C2A-267C-AAF1-FD57-9599B64BA096}"/>
              </a:ext>
            </a:extLst>
          </p:cNvPr>
          <p:cNvSpPr txBox="1"/>
          <p:nvPr/>
        </p:nvSpPr>
        <p:spPr>
          <a:xfrm>
            <a:off x="4823758" y="3629970"/>
            <a:ext cx="6482641" cy="3139321"/>
          </a:xfrm>
          <a:prstGeom prst="rect">
            <a:avLst/>
          </a:prstGeom>
          <a:noFill/>
        </p:spPr>
        <p:txBody>
          <a:bodyPr wrap="square" rtlCol="0">
            <a:spAutoFit/>
          </a:bodyPr>
          <a:lstStyle/>
          <a:p>
            <a:r>
              <a:rPr lang="en-GB" dirty="0"/>
              <a:t>The recurrence equation can be solved in terms of </a:t>
            </a:r>
            <a:r>
              <a:rPr lang="en-GB" i="1" dirty="0"/>
              <a:t>k</a:t>
            </a:r>
            <a:r>
              <a:rPr lang="en-GB" i="1" baseline="-25000" dirty="0"/>
              <a:t>l</a:t>
            </a:r>
            <a:r>
              <a:rPr lang="en-GB" dirty="0"/>
              <a:t>’s and </a:t>
            </a:r>
            <a:r>
              <a:rPr lang="en-GB" i="1" dirty="0" err="1"/>
              <a:t>s</a:t>
            </a:r>
            <a:r>
              <a:rPr lang="en-GB" i="1" baseline="-25000" dirty="0" err="1"/>
              <a:t>l</a:t>
            </a:r>
            <a:r>
              <a:rPr lang="en-GB" dirty="0" err="1"/>
              <a:t>’s</a:t>
            </a:r>
            <a:r>
              <a:rPr lang="en-GB" dirty="0"/>
              <a:t>.</a:t>
            </a:r>
          </a:p>
          <a:p>
            <a:endParaRPr lang="en-GB" dirty="0"/>
          </a:p>
          <a:p>
            <a:r>
              <a:rPr lang="en-GB" dirty="0"/>
              <a:t>When all kernels are of size 1, the RF is also of size 1. </a:t>
            </a:r>
          </a:p>
          <a:p>
            <a:endParaRPr lang="en-GB" dirty="0"/>
          </a:p>
          <a:p>
            <a:r>
              <a:rPr lang="en-GB" dirty="0"/>
              <a:t>When all strides are 1, then the RF is the sum of </a:t>
            </a:r>
            <a:r>
              <a:rPr lang="en-GB" i="1" dirty="0"/>
              <a:t>(k</a:t>
            </a:r>
            <a:r>
              <a:rPr lang="en-GB" i="1" baseline="-25000" dirty="0"/>
              <a:t>l</a:t>
            </a:r>
            <a:r>
              <a:rPr lang="en-GB" i="1" dirty="0"/>
              <a:t>-1) </a:t>
            </a:r>
            <a:r>
              <a:rPr lang="en-GB" dirty="0"/>
              <a:t>over all layers plus 1. </a:t>
            </a:r>
          </a:p>
          <a:p>
            <a:endParaRPr lang="en-GB" dirty="0"/>
          </a:p>
          <a:p>
            <a:r>
              <a:rPr lang="en-GB" dirty="0"/>
              <a:t>When the stride is greater than 1 for a certain layer, for consecutive layers the region of the RF increases proportionally.</a:t>
            </a:r>
            <a:endParaRPr lang="en-GB" i="1" dirty="0"/>
          </a:p>
        </p:txBody>
      </p:sp>
    </p:spTree>
    <p:extLst>
      <p:ext uri="{BB962C8B-B14F-4D97-AF65-F5344CB8AC3E}">
        <p14:creationId xmlns:p14="http://schemas.microsoft.com/office/powerpoint/2010/main" val="104130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A220334-10DE-5465-6DBB-90F242699177}"/>
              </a:ext>
            </a:extLst>
          </p:cNvPr>
          <p:cNvSpPr>
            <a:spLocks noGrp="1"/>
          </p:cNvSpPr>
          <p:nvPr>
            <p:ph type="ctrTitle"/>
          </p:nvPr>
        </p:nvSpPr>
        <p:spPr>
          <a:xfrm>
            <a:off x="1595269" y="99106"/>
            <a:ext cx="9001462" cy="935037"/>
          </a:xfrm>
        </p:spPr>
        <p:txBody>
          <a:bodyPr>
            <a:normAutofit fontScale="90000"/>
          </a:bodyPr>
          <a:lstStyle/>
          <a:p>
            <a:r>
              <a:rPr lang="en-GB" sz="3200" dirty="0"/>
              <a:t>Effective receptive field of convolutional neural networks</a:t>
            </a:r>
          </a:p>
        </p:txBody>
      </p:sp>
      <p:sp>
        <p:nvSpPr>
          <p:cNvPr id="4" name="TextBox 3">
            <a:extLst>
              <a:ext uri="{FF2B5EF4-FFF2-40B4-BE49-F238E27FC236}">
                <a16:creationId xmlns:a16="http://schemas.microsoft.com/office/drawing/2014/main" id="{3AAA6766-EA2A-B351-FB90-14A09EEE38E6}"/>
              </a:ext>
            </a:extLst>
          </p:cNvPr>
          <p:cNvSpPr txBox="1"/>
          <p:nvPr/>
        </p:nvSpPr>
        <p:spPr>
          <a:xfrm>
            <a:off x="402771" y="1328057"/>
            <a:ext cx="11484429" cy="2585323"/>
          </a:xfrm>
          <a:prstGeom prst="rect">
            <a:avLst/>
          </a:prstGeom>
          <a:noFill/>
        </p:spPr>
        <p:txBody>
          <a:bodyPr wrap="square" rtlCol="0">
            <a:spAutoFit/>
          </a:bodyPr>
          <a:lstStyle/>
          <a:p>
            <a:r>
              <a:rPr lang="en-GB" dirty="0"/>
              <a:t>The Effective Receptive Field (ERF) occupies a fraction of the theoretical RF and it has a  Gaussian distribution.</a:t>
            </a:r>
          </a:p>
          <a:p>
            <a:endParaRPr lang="en-GB" dirty="0"/>
          </a:p>
          <a:p>
            <a:r>
              <a:rPr lang="en-GB" dirty="0"/>
              <a:t>The size of the theoretical RF increases linearly as more layers are stacked together to make the network deeper, while sub-sampling increases the size of the RF multiplicatively. </a:t>
            </a:r>
          </a:p>
          <a:p>
            <a:endParaRPr lang="en-GB" dirty="0"/>
          </a:p>
          <a:p>
            <a:r>
              <a:rPr lang="en-GB" dirty="0"/>
              <a:t>It was discovered that not all values of the RF contribute equally to the output unit’s response. </a:t>
            </a:r>
          </a:p>
          <a:p>
            <a:endParaRPr lang="en-GB" dirty="0"/>
          </a:p>
          <a:p>
            <a:r>
              <a:rPr lang="en-GB" dirty="0"/>
              <a:t>Values at the centre of the RF have a much larger impact.</a:t>
            </a:r>
          </a:p>
        </p:txBody>
      </p:sp>
      <p:pic>
        <p:nvPicPr>
          <p:cNvPr id="6" name="Picture 5">
            <a:extLst>
              <a:ext uri="{FF2B5EF4-FFF2-40B4-BE49-F238E27FC236}">
                <a16:creationId xmlns:a16="http://schemas.microsoft.com/office/drawing/2014/main" id="{E9E8E0A8-EA71-DCF7-C30D-C0B17A8E74C9}"/>
              </a:ext>
            </a:extLst>
          </p:cNvPr>
          <p:cNvPicPr>
            <a:picLocks noChangeAspect="1"/>
          </p:cNvPicPr>
          <p:nvPr/>
        </p:nvPicPr>
        <p:blipFill>
          <a:blip r:embed="rId3"/>
          <a:stretch>
            <a:fillRect/>
          </a:stretch>
        </p:blipFill>
        <p:spPr>
          <a:xfrm>
            <a:off x="126330" y="4207294"/>
            <a:ext cx="5969670" cy="2232212"/>
          </a:xfrm>
          <a:prstGeom prst="rect">
            <a:avLst/>
          </a:prstGeom>
        </p:spPr>
      </p:pic>
      <p:sp>
        <p:nvSpPr>
          <p:cNvPr id="7" name="TextBox 6">
            <a:extLst>
              <a:ext uri="{FF2B5EF4-FFF2-40B4-BE49-F238E27FC236}">
                <a16:creationId xmlns:a16="http://schemas.microsoft.com/office/drawing/2014/main" id="{2C7B5D69-4255-F645-0014-16CC55EBFE33}"/>
              </a:ext>
            </a:extLst>
          </p:cNvPr>
          <p:cNvSpPr txBox="1"/>
          <p:nvPr/>
        </p:nvSpPr>
        <p:spPr>
          <a:xfrm>
            <a:off x="6422571" y="4082143"/>
            <a:ext cx="5551715" cy="1200329"/>
          </a:xfrm>
          <a:prstGeom prst="rect">
            <a:avLst/>
          </a:prstGeom>
          <a:noFill/>
        </p:spPr>
        <p:txBody>
          <a:bodyPr wrap="square" rtlCol="0">
            <a:spAutoFit/>
          </a:bodyPr>
          <a:lstStyle/>
          <a:p>
            <a:r>
              <a:rPr lang="en-GB" dirty="0"/>
              <a:t>The ERF grows linearly by √N, while the relative ratio of the ERF over the theoretical RF decreases by 1/√𝑁, with respect to the number of convolutional layers </a:t>
            </a:r>
            <a:r>
              <a:rPr lang="en-GB" i="1" dirty="0"/>
              <a:t>N</a:t>
            </a:r>
            <a:r>
              <a:rPr lang="en-GB" dirty="0"/>
              <a:t>.</a:t>
            </a:r>
          </a:p>
        </p:txBody>
      </p:sp>
    </p:spTree>
    <p:extLst>
      <p:ext uri="{BB962C8B-B14F-4D97-AF65-F5344CB8AC3E}">
        <p14:creationId xmlns:p14="http://schemas.microsoft.com/office/powerpoint/2010/main" val="1586761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A220334-10DE-5465-6DBB-90F242699177}"/>
              </a:ext>
            </a:extLst>
          </p:cNvPr>
          <p:cNvSpPr>
            <a:spLocks noGrp="1"/>
          </p:cNvSpPr>
          <p:nvPr>
            <p:ph type="ctrTitle"/>
          </p:nvPr>
        </p:nvSpPr>
        <p:spPr>
          <a:xfrm>
            <a:off x="1595269" y="99106"/>
            <a:ext cx="9001462" cy="935037"/>
          </a:xfrm>
        </p:spPr>
        <p:txBody>
          <a:bodyPr>
            <a:normAutofit fontScale="90000"/>
          </a:bodyPr>
          <a:lstStyle/>
          <a:p>
            <a:r>
              <a:rPr lang="en-GB" sz="3200" dirty="0"/>
              <a:t>Effective receptive field of convolutional neural networks</a:t>
            </a:r>
          </a:p>
        </p:txBody>
      </p:sp>
      <p:sp>
        <p:nvSpPr>
          <p:cNvPr id="4" name="TextBox 3">
            <a:extLst>
              <a:ext uri="{FF2B5EF4-FFF2-40B4-BE49-F238E27FC236}">
                <a16:creationId xmlns:a16="http://schemas.microsoft.com/office/drawing/2014/main" id="{3AAA6766-EA2A-B351-FB90-14A09EEE38E6}"/>
              </a:ext>
            </a:extLst>
          </p:cNvPr>
          <p:cNvSpPr txBox="1"/>
          <p:nvPr/>
        </p:nvSpPr>
        <p:spPr>
          <a:xfrm>
            <a:off x="402771" y="1328057"/>
            <a:ext cx="11484429" cy="1477328"/>
          </a:xfrm>
          <a:prstGeom prst="rect">
            <a:avLst/>
          </a:prstGeom>
          <a:noFill/>
        </p:spPr>
        <p:txBody>
          <a:bodyPr wrap="square" rtlCol="0">
            <a:spAutoFit/>
          </a:bodyPr>
          <a:lstStyle/>
          <a:p>
            <a:endParaRPr lang="en-GB" dirty="0"/>
          </a:p>
          <a:p>
            <a:r>
              <a:rPr lang="en-GB" dirty="0"/>
              <a:t>It was also observed that Skip Connections have a decreasing effect on the ERF. </a:t>
            </a:r>
          </a:p>
          <a:p>
            <a:endParaRPr lang="en-GB" dirty="0"/>
          </a:p>
          <a:p>
            <a:r>
              <a:rPr lang="en-GB" dirty="0"/>
              <a:t>However, it was also observed that the initially small ERF at the beginning of the training evolves into a much larger one during the training.</a:t>
            </a:r>
          </a:p>
        </p:txBody>
      </p:sp>
      <p:pic>
        <p:nvPicPr>
          <p:cNvPr id="5" name="Picture 4">
            <a:extLst>
              <a:ext uri="{FF2B5EF4-FFF2-40B4-BE49-F238E27FC236}">
                <a16:creationId xmlns:a16="http://schemas.microsoft.com/office/drawing/2014/main" id="{3BCEB813-603F-9B73-FA00-E7ED80B3F72C}"/>
              </a:ext>
            </a:extLst>
          </p:cNvPr>
          <p:cNvPicPr>
            <a:picLocks noChangeAspect="1"/>
          </p:cNvPicPr>
          <p:nvPr/>
        </p:nvPicPr>
        <p:blipFill>
          <a:blip r:embed="rId3"/>
          <a:stretch>
            <a:fillRect/>
          </a:stretch>
        </p:blipFill>
        <p:spPr>
          <a:xfrm>
            <a:off x="3847987" y="3178629"/>
            <a:ext cx="4496025" cy="2863540"/>
          </a:xfrm>
          <a:prstGeom prst="rect">
            <a:avLst/>
          </a:prstGeom>
        </p:spPr>
      </p:pic>
    </p:spTree>
    <p:extLst>
      <p:ext uri="{BB962C8B-B14F-4D97-AF65-F5344CB8AC3E}">
        <p14:creationId xmlns:p14="http://schemas.microsoft.com/office/powerpoint/2010/main" val="3205534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108487"/>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207963"/>
            <a:ext cx="9001462" cy="564923"/>
          </a:xfrm>
        </p:spPr>
        <p:txBody>
          <a:bodyPr>
            <a:normAutofit/>
          </a:bodyPr>
          <a:lstStyle/>
          <a:p>
            <a:r>
              <a:rPr lang="en-US" sz="3200" dirty="0">
                <a:solidFill>
                  <a:srgbClr val="FFFFFF"/>
                </a:solidFill>
              </a:rPr>
              <a:t>Skip connections</a:t>
            </a:r>
          </a:p>
        </p:txBody>
      </p:sp>
      <p:pic>
        <p:nvPicPr>
          <p:cNvPr id="6" name="Picture 5">
            <a:extLst>
              <a:ext uri="{FF2B5EF4-FFF2-40B4-BE49-F238E27FC236}">
                <a16:creationId xmlns:a16="http://schemas.microsoft.com/office/drawing/2014/main" id="{C7AFFDC4-5275-953C-149F-008054F2EE4C}"/>
              </a:ext>
            </a:extLst>
          </p:cNvPr>
          <p:cNvPicPr>
            <a:picLocks noChangeAspect="1"/>
          </p:cNvPicPr>
          <p:nvPr/>
        </p:nvPicPr>
        <p:blipFill>
          <a:blip r:embed="rId4"/>
          <a:stretch>
            <a:fillRect/>
          </a:stretch>
        </p:blipFill>
        <p:spPr>
          <a:xfrm>
            <a:off x="214086" y="1365327"/>
            <a:ext cx="3229426" cy="1781424"/>
          </a:xfrm>
          <a:prstGeom prst="rect">
            <a:avLst/>
          </a:prstGeom>
        </p:spPr>
      </p:pic>
      <p:pic>
        <p:nvPicPr>
          <p:cNvPr id="8" name="Picture 7">
            <a:extLst>
              <a:ext uri="{FF2B5EF4-FFF2-40B4-BE49-F238E27FC236}">
                <a16:creationId xmlns:a16="http://schemas.microsoft.com/office/drawing/2014/main" id="{4BF3622D-18C5-0B70-7364-62CDA29BDAEC}"/>
              </a:ext>
            </a:extLst>
          </p:cNvPr>
          <p:cNvPicPr>
            <a:picLocks noChangeAspect="1"/>
          </p:cNvPicPr>
          <p:nvPr/>
        </p:nvPicPr>
        <p:blipFill>
          <a:blip r:embed="rId5"/>
          <a:stretch>
            <a:fillRect/>
          </a:stretch>
        </p:blipFill>
        <p:spPr>
          <a:xfrm>
            <a:off x="133113" y="3739193"/>
            <a:ext cx="6620799" cy="3010320"/>
          </a:xfrm>
          <a:prstGeom prst="rect">
            <a:avLst/>
          </a:prstGeom>
        </p:spPr>
      </p:pic>
      <p:sp>
        <p:nvSpPr>
          <p:cNvPr id="9" name="TextBox 8">
            <a:extLst>
              <a:ext uri="{FF2B5EF4-FFF2-40B4-BE49-F238E27FC236}">
                <a16:creationId xmlns:a16="http://schemas.microsoft.com/office/drawing/2014/main" id="{2989F800-62A0-4770-2CCF-069BE3725AD8}"/>
              </a:ext>
            </a:extLst>
          </p:cNvPr>
          <p:cNvSpPr txBox="1"/>
          <p:nvPr/>
        </p:nvSpPr>
        <p:spPr>
          <a:xfrm>
            <a:off x="3899647" y="1143000"/>
            <a:ext cx="7785847" cy="2308324"/>
          </a:xfrm>
          <a:prstGeom prst="rect">
            <a:avLst/>
          </a:prstGeom>
          <a:noFill/>
        </p:spPr>
        <p:txBody>
          <a:bodyPr wrap="square" rtlCol="0">
            <a:spAutoFit/>
          </a:bodyPr>
          <a:lstStyle/>
          <a:p>
            <a:r>
              <a:rPr lang="en-GB" dirty="0"/>
              <a:t>As the neural network grows deeper, the training error increases and its performance degrades. </a:t>
            </a:r>
          </a:p>
          <a:p>
            <a:endParaRPr lang="en-GB" dirty="0"/>
          </a:p>
          <a:p>
            <a:r>
              <a:rPr lang="en-GB" dirty="0"/>
              <a:t>The </a:t>
            </a:r>
            <a:r>
              <a:rPr lang="en-GB" i="1" dirty="0"/>
              <a:t>deep residual framework</a:t>
            </a:r>
            <a:r>
              <a:rPr lang="en-GB" dirty="0"/>
              <a:t> addresses this problem with </a:t>
            </a:r>
            <a:r>
              <a:rPr lang="en-GB" i="1" dirty="0"/>
              <a:t>Residual Block</a:t>
            </a:r>
            <a:r>
              <a:rPr lang="en-GB" dirty="0"/>
              <a:t>s, which contain identity mappings through </a:t>
            </a:r>
            <a:r>
              <a:rPr lang="en-GB" i="1" dirty="0"/>
              <a:t>skip connections</a:t>
            </a:r>
            <a:r>
              <a:rPr lang="en-GB" dirty="0"/>
              <a:t>. </a:t>
            </a:r>
          </a:p>
          <a:p>
            <a:endParaRPr lang="en-GB" i="1" dirty="0"/>
          </a:p>
          <a:p>
            <a:r>
              <a:rPr lang="en-GB" dirty="0"/>
              <a:t>Skip connection performs </a:t>
            </a:r>
            <a:r>
              <a:rPr lang="en-GB" i="1" dirty="0"/>
              <a:t>identity mapping</a:t>
            </a:r>
            <a:r>
              <a:rPr lang="en-GB" dirty="0"/>
              <a:t> and its output is added to the stacked layers through element-wise addition. </a:t>
            </a:r>
          </a:p>
        </p:txBody>
      </p:sp>
      <p:sp>
        <p:nvSpPr>
          <p:cNvPr id="10" name="TextBox 9">
            <a:extLst>
              <a:ext uri="{FF2B5EF4-FFF2-40B4-BE49-F238E27FC236}">
                <a16:creationId xmlns:a16="http://schemas.microsoft.com/office/drawing/2014/main" id="{0B6255C8-4458-C7E3-0922-D7C6157EC750}"/>
              </a:ext>
            </a:extLst>
          </p:cNvPr>
          <p:cNvSpPr txBox="1"/>
          <p:nvPr/>
        </p:nvSpPr>
        <p:spPr>
          <a:xfrm>
            <a:off x="7005918" y="3644153"/>
            <a:ext cx="5052969" cy="2862322"/>
          </a:xfrm>
          <a:prstGeom prst="rect">
            <a:avLst/>
          </a:prstGeom>
          <a:noFill/>
        </p:spPr>
        <p:txBody>
          <a:bodyPr wrap="square" rtlCol="0">
            <a:spAutoFit/>
          </a:bodyPr>
          <a:lstStyle/>
          <a:p>
            <a:r>
              <a:rPr lang="en-GB" dirty="0"/>
              <a:t>Methods were developed to effectively visualize the loss landscape and it was observed experimentally that architectures that include skip connections produce smoother, convex loss landscapes instead of chaotic ones. </a:t>
            </a:r>
          </a:p>
          <a:p>
            <a:endParaRPr lang="en-GB" dirty="0"/>
          </a:p>
          <a:p>
            <a:r>
              <a:rPr lang="en-GB" dirty="0"/>
              <a:t>Residual connections prevent the explosion of non-convexity as the network grows deeper and results in lower generalization error.</a:t>
            </a:r>
          </a:p>
        </p:txBody>
      </p:sp>
    </p:spTree>
    <p:extLst>
      <p:ext uri="{BB962C8B-B14F-4D97-AF65-F5344CB8AC3E}">
        <p14:creationId xmlns:p14="http://schemas.microsoft.com/office/powerpoint/2010/main" val="3732024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234857"/>
            <a:ext cx="9001462" cy="477837"/>
          </a:xfrm>
        </p:spPr>
        <p:txBody>
          <a:bodyPr>
            <a:normAutofit fontScale="90000"/>
          </a:bodyPr>
          <a:lstStyle/>
          <a:p>
            <a:r>
              <a:rPr lang="en-US" sz="3200" dirty="0">
                <a:solidFill>
                  <a:srgbClr val="FFFFFF"/>
                </a:solidFill>
              </a:rPr>
              <a:t>Loss functions</a:t>
            </a:r>
          </a:p>
        </p:txBody>
      </p:sp>
      <p:sp>
        <p:nvSpPr>
          <p:cNvPr id="4" name="TextBox 3">
            <a:extLst>
              <a:ext uri="{FF2B5EF4-FFF2-40B4-BE49-F238E27FC236}">
                <a16:creationId xmlns:a16="http://schemas.microsoft.com/office/drawing/2014/main" id="{1B0977AD-F642-D6B4-9F2D-DBAE594B9FDB}"/>
              </a:ext>
            </a:extLst>
          </p:cNvPr>
          <p:cNvSpPr txBox="1"/>
          <p:nvPr/>
        </p:nvSpPr>
        <p:spPr>
          <a:xfrm>
            <a:off x="497541" y="1008529"/>
            <a:ext cx="11161059" cy="1754326"/>
          </a:xfrm>
          <a:prstGeom prst="rect">
            <a:avLst/>
          </a:prstGeom>
          <a:noFill/>
        </p:spPr>
        <p:txBody>
          <a:bodyPr wrap="square" rtlCol="0">
            <a:spAutoFit/>
          </a:bodyPr>
          <a:lstStyle/>
          <a:p>
            <a:r>
              <a:rPr lang="en-GB" dirty="0"/>
              <a:t>Loss function is a method to evaluate the performance of a machine learning model. Also called cost function or objective function. </a:t>
            </a:r>
          </a:p>
          <a:p>
            <a:endParaRPr lang="en-GB" dirty="0"/>
          </a:p>
          <a:p>
            <a:r>
              <a:rPr lang="en-GB" dirty="0"/>
              <a:t>The error between the true labels and the predictions is computed with the loss function. </a:t>
            </a:r>
          </a:p>
          <a:p>
            <a:endParaRPr lang="en-GB" dirty="0"/>
          </a:p>
          <a:p>
            <a:r>
              <a:rPr lang="en-GB" dirty="0"/>
              <a:t>The goal of the model is to minimize the objective function with respect to the parameters of the model.</a:t>
            </a:r>
          </a:p>
        </p:txBody>
      </p:sp>
      <p:sp>
        <p:nvSpPr>
          <p:cNvPr id="8" name="Subtitle 2">
            <a:extLst>
              <a:ext uri="{FF2B5EF4-FFF2-40B4-BE49-F238E27FC236}">
                <a16:creationId xmlns:a16="http://schemas.microsoft.com/office/drawing/2014/main" id="{ACD94771-30CA-3297-37ED-D3AAD8F02E39}"/>
              </a:ext>
            </a:extLst>
          </p:cNvPr>
          <p:cNvSpPr>
            <a:spLocks noGrp="1"/>
          </p:cNvSpPr>
          <p:nvPr>
            <p:ph type="subTitle" idx="1"/>
          </p:nvPr>
        </p:nvSpPr>
        <p:spPr>
          <a:xfrm>
            <a:off x="398480" y="3058690"/>
            <a:ext cx="3554955" cy="504781"/>
          </a:xfrm>
        </p:spPr>
        <p:txBody>
          <a:bodyPr>
            <a:normAutofit/>
          </a:bodyPr>
          <a:lstStyle/>
          <a:p>
            <a:r>
              <a:rPr lang="en-US" dirty="0">
                <a:solidFill>
                  <a:srgbClr val="FFFFFF"/>
                </a:solidFill>
              </a:rPr>
              <a:t>Binary Cross-Entropy</a:t>
            </a:r>
          </a:p>
        </p:txBody>
      </p:sp>
      <p:pic>
        <p:nvPicPr>
          <p:cNvPr id="12" name="Picture 11">
            <a:extLst>
              <a:ext uri="{FF2B5EF4-FFF2-40B4-BE49-F238E27FC236}">
                <a16:creationId xmlns:a16="http://schemas.microsoft.com/office/drawing/2014/main" id="{3025A905-DD47-6443-2059-97F3150F1C8F}"/>
              </a:ext>
            </a:extLst>
          </p:cNvPr>
          <p:cNvPicPr>
            <a:picLocks noChangeAspect="1"/>
          </p:cNvPicPr>
          <p:nvPr/>
        </p:nvPicPr>
        <p:blipFill>
          <a:blip r:embed="rId4"/>
          <a:stretch>
            <a:fillRect/>
          </a:stretch>
        </p:blipFill>
        <p:spPr>
          <a:xfrm>
            <a:off x="243974" y="3707328"/>
            <a:ext cx="6590704" cy="614387"/>
          </a:xfrm>
          <a:prstGeom prst="rect">
            <a:avLst/>
          </a:prstGeom>
        </p:spPr>
      </p:pic>
      <p:sp>
        <p:nvSpPr>
          <p:cNvPr id="20" name="Subtitle 2">
            <a:extLst>
              <a:ext uri="{FF2B5EF4-FFF2-40B4-BE49-F238E27FC236}">
                <a16:creationId xmlns:a16="http://schemas.microsoft.com/office/drawing/2014/main" id="{19BABC88-A243-8BFE-4A3A-3CCCC3BDBA26}"/>
              </a:ext>
            </a:extLst>
          </p:cNvPr>
          <p:cNvSpPr txBox="1">
            <a:spLocks/>
          </p:cNvSpPr>
          <p:nvPr/>
        </p:nvSpPr>
        <p:spPr>
          <a:xfrm>
            <a:off x="398480" y="5139232"/>
            <a:ext cx="4751744" cy="504781"/>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solidFill>
                  <a:srgbClr val="FFFFFF"/>
                </a:solidFill>
              </a:rPr>
              <a:t>Weighted Binary Cross-Entropy</a:t>
            </a:r>
          </a:p>
        </p:txBody>
      </p:sp>
      <p:pic>
        <p:nvPicPr>
          <p:cNvPr id="21" name="Picture 20">
            <a:extLst>
              <a:ext uri="{FF2B5EF4-FFF2-40B4-BE49-F238E27FC236}">
                <a16:creationId xmlns:a16="http://schemas.microsoft.com/office/drawing/2014/main" id="{30B916FA-4652-81F4-C99B-295428F5BAE6}"/>
              </a:ext>
            </a:extLst>
          </p:cNvPr>
          <p:cNvPicPr>
            <a:picLocks noChangeAspect="1"/>
          </p:cNvPicPr>
          <p:nvPr/>
        </p:nvPicPr>
        <p:blipFill>
          <a:blip r:embed="rId5"/>
          <a:stretch>
            <a:fillRect/>
          </a:stretch>
        </p:blipFill>
        <p:spPr>
          <a:xfrm>
            <a:off x="243974" y="5899632"/>
            <a:ext cx="6815732" cy="632005"/>
          </a:xfrm>
          <a:prstGeom prst="rect">
            <a:avLst/>
          </a:prstGeom>
        </p:spPr>
      </p:pic>
      <p:sp>
        <p:nvSpPr>
          <p:cNvPr id="22" name="TextBox 21">
            <a:extLst>
              <a:ext uri="{FF2B5EF4-FFF2-40B4-BE49-F238E27FC236}">
                <a16:creationId xmlns:a16="http://schemas.microsoft.com/office/drawing/2014/main" id="{DB8BE9C1-AD27-0C98-D68E-2AEA7FA6EB76}"/>
              </a:ext>
            </a:extLst>
          </p:cNvPr>
          <p:cNvSpPr txBox="1"/>
          <p:nvPr/>
        </p:nvSpPr>
        <p:spPr>
          <a:xfrm>
            <a:off x="7288306" y="3058690"/>
            <a:ext cx="4659720" cy="2585323"/>
          </a:xfrm>
          <a:prstGeom prst="rect">
            <a:avLst/>
          </a:prstGeom>
          <a:noFill/>
        </p:spPr>
        <p:txBody>
          <a:bodyPr wrap="square" rtlCol="0">
            <a:spAutoFit/>
          </a:bodyPr>
          <a:lstStyle/>
          <a:p>
            <a:r>
              <a:rPr lang="en-GB" dirty="0"/>
              <a:t>Measures the difference between two probability distributions for a random variable. </a:t>
            </a:r>
          </a:p>
          <a:p>
            <a:endParaRPr lang="en-GB" dirty="0"/>
          </a:p>
          <a:p>
            <a:r>
              <a:rPr lang="en-GB" dirty="0"/>
              <a:t>Commonly used for classification – segmentation is a pixel level classification.</a:t>
            </a:r>
          </a:p>
          <a:p>
            <a:endParaRPr lang="en-GB" dirty="0"/>
          </a:p>
          <a:p>
            <a:r>
              <a:rPr lang="en-GB" dirty="0"/>
              <a:t>Best use-case is when the data set is balanced.</a:t>
            </a:r>
          </a:p>
        </p:txBody>
      </p:sp>
      <p:sp>
        <p:nvSpPr>
          <p:cNvPr id="23" name="TextBox 22">
            <a:extLst>
              <a:ext uri="{FF2B5EF4-FFF2-40B4-BE49-F238E27FC236}">
                <a16:creationId xmlns:a16="http://schemas.microsoft.com/office/drawing/2014/main" id="{E6B3A2EA-3AF5-8666-ABBB-EC365DF4B7AB}"/>
              </a:ext>
            </a:extLst>
          </p:cNvPr>
          <p:cNvSpPr txBox="1"/>
          <p:nvPr/>
        </p:nvSpPr>
        <p:spPr>
          <a:xfrm>
            <a:off x="7288306" y="5849471"/>
            <a:ext cx="4659720" cy="923330"/>
          </a:xfrm>
          <a:prstGeom prst="rect">
            <a:avLst/>
          </a:prstGeom>
          <a:noFill/>
        </p:spPr>
        <p:txBody>
          <a:bodyPr wrap="square" rtlCol="0">
            <a:spAutoFit/>
          </a:bodyPr>
          <a:lstStyle/>
          <a:p>
            <a:r>
              <a:rPr lang="en-GB" dirty="0"/>
              <a:t>To tune the number of false negatives and false positives, when the data set is skewed.</a:t>
            </a:r>
          </a:p>
        </p:txBody>
      </p:sp>
    </p:spTree>
    <p:extLst>
      <p:ext uri="{BB962C8B-B14F-4D97-AF65-F5344CB8AC3E}">
        <p14:creationId xmlns:p14="http://schemas.microsoft.com/office/powerpoint/2010/main" val="1590034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3787139" y="144719"/>
            <a:ext cx="5168602" cy="504781"/>
          </a:xfrm>
        </p:spPr>
        <p:txBody>
          <a:bodyPr>
            <a:normAutofit fontScale="90000"/>
          </a:bodyPr>
          <a:lstStyle/>
          <a:p>
            <a:r>
              <a:rPr lang="en-US" sz="3200" dirty="0">
                <a:solidFill>
                  <a:srgbClr val="FFFFFF"/>
                </a:solidFill>
              </a:rPr>
              <a:t>Dice loss</a:t>
            </a:r>
          </a:p>
        </p:txBody>
      </p:sp>
      <p:sp>
        <p:nvSpPr>
          <p:cNvPr id="8" name="Subtitle 2">
            <a:extLst>
              <a:ext uri="{FF2B5EF4-FFF2-40B4-BE49-F238E27FC236}">
                <a16:creationId xmlns:a16="http://schemas.microsoft.com/office/drawing/2014/main" id="{F1B88FCC-29D6-7D53-AB7D-E97C9A0EDBC9}"/>
              </a:ext>
            </a:extLst>
          </p:cNvPr>
          <p:cNvSpPr txBox="1">
            <a:spLocks/>
          </p:cNvSpPr>
          <p:nvPr/>
        </p:nvSpPr>
        <p:spPr>
          <a:xfrm>
            <a:off x="364824" y="1804089"/>
            <a:ext cx="4254192" cy="504781"/>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solidFill>
                  <a:srgbClr val="FFFFFF"/>
                </a:solidFill>
              </a:rPr>
              <a:t>Dice Score Coefficient (DSC)</a:t>
            </a:r>
          </a:p>
        </p:txBody>
      </p:sp>
      <p:pic>
        <p:nvPicPr>
          <p:cNvPr id="9" name="Picture 8">
            <a:extLst>
              <a:ext uri="{FF2B5EF4-FFF2-40B4-BE49-F238E27FC236}">
                <a16:creationId xmlns:a16="http://schemas.microsoft.com/office/drawing/2014/main" id="{4D5270AE-1BB7-3B98-C5B3-D71A605E9708}"/>
              </a:ext>
            </a:extLst>
          </p:cNvPr>
          <p:cNvPicPr>
            <a:picLocks noChangeAspect="1"/>
          </p:cNvPicPr>
          <p:nvPr/>
        </p:nvPicPr>
        <p:blipFill>
          <a:blip r:embed="rId3"/>
          <a:stretch>
            <a:fillRect/>
          </a:stretch>
        </p:blipFill>
        <p:spPr>
          <a:xfrm>
            <a:off x="1055710" y="2757416"/>
            <a:ext cx="2807851" cy="996334"/>
          </a:xfrm>
          <a:prstGeom prst="rect">
            <a:avLst/>
          </a:prstGeom>
        </p:spPr>
      </p:pic>
      <p:pic>
        <p:nvPicPr>
          <p:cNvPr id="10" name="Picture 9">
            <a:extLst>
              <a:ext uri="{FF2B5EF4-FFF2-40B4-BE49-F238E27FC236}">
                <a16:creationId xmlns:a16="http://schemas.microsoft.com/office/drawing/2014/main" id="{3DD8FC7F-6293-82F1-EA31-56BED2BA5E8C}"/>
              </a:ext>
            </a:extLst>
          </p:cNvPr>
          <p:cNvPicPr>
            <a:picLocks noChangeAspect="1"/>
          </p:cNvPicPr>
          <p:nvPr/>
        </p:nvPicPr>
        <p:blipFill>
          <a:blip r:embed="rId4"/>
          <a:stretch>
            <a:fillRect/>
          </a:stretch>
        </p:blipFill>
        <p:spPr>
          <a:xfrm>
            <a:off x="573302" y="4227911"/>
            <a:ext cx="4045714" cy="996333"/>
          </a:xfrm>
          <a:prstGeom prst="rect">
            <a:avLst/>
          </a:prstGeom>
        </p:spPr>
      </p:pic>
      <p:sp>
        <p:nvSpPr>
          <p:cNvPr id="4" name="TextBox 3">
            <a:extLst>
              <a:ext uri="{FF2B5EF4-FFF2-40B4-BE49-F238E27FC236}">
                <a16:creationId xmlns:a16="http://schemas.microsoft.com/office/drawing/2014/main" id="{1CC06D98-377D-8BA8-E451-A9969091EDAC}"/>
              </a:ext>
            </a:extLst>
          </p:cNvPr>
          <p:cNvSpPr txBox="1"/>
          <p:nvPr/>
        </p:nvSpPr>
        <p:spPr>
          <a:xfrm>
            <a:off x="5192318" y="2473585"/>
            <a:ext cx="6720767" cy="1754326"/>
          </a:xfrm>
          <a:prstGeom prst="rect">
            <a:avLst/>
          </a:prstGeom>
          <a:noFill/>
        </p:spPr>
        <p:txBody>
          <a:bodyPr wrap="square" rtlCol="0">
            <a:spAutoFit/>
          </a:bodyPr>
          <a:lstStyle/>
          <a:p>
            <a:r>
              <a:rPr lang="en-GB" dirty="0"/>
              <a:t>Measure of overlap between two samples.</a:t>
            </a:r>
          </a:p>
          <a:p>
            <a:endParaRPr lang="en-GB" dirty="0"/>
          </a:p>
          <a:p>
            <a:r>
              <a:rPr lang="en-GB" dirty="0"/>
              <a:t>DSC is subtracted from 1 to formulate a loss function that can be minimized.</a:t>
            </a:r>
          </a:p>
          <a:p>
            <a:endParaRPr lang="en-GB" dirty="0"/>
          </a:p>
          <a:p>
            <a:r>
              <a:rPr lang="en-GB" dirty="0"/>
              <a:t>+1 is added to handle edge case scenarios.</a:t>
            </a:r>
          </a:p>
        </p:txBody>
      </p:sp>
    </p:spTree>
    <p:extLst>
      <p:ext uri="{BB962C8B-B14F-4D97-AF65-F5344CB8AC3E}">
        <p14:creationId xmlns:p14="http://schemas.microsoft.com/office/powerpoint/2010/main" val="354705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4356828"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177226"/>
            <a:ext cx="9001462" cy="477837"/>
          </a:xfrm>
        </p:spPr>
        <p:txBody>
          <a:bodyPr>
            <a:normAutofit fontScale="90000"/>
          </a:bodyPr>
          <a:lstStyle/>
          <a:p>
            <a:r>
              <a:rPr lang="en-US" sz="3200" dirty="0">
                <a:solidFill>
                  <a:srgbClr val="FFFFFF"/>
                </a:solidFill>
              </a:rPr>
              <a:t>Focal loss</a:t>
            </a:r>
          </a:p>
        </p:txBody>
      </p:sp>
      <p:pic>
        <p:nvPicPr>
          <p:cNvPr id="7" name="Picture 6">
            <a:extLst>
              <a:ext uri="{FF2B5EF4-FFF2-40B4-BE49-F238E27FC236}">
                <a16:creationId xmlns:a16="http://schemas.microsoft.com/office/drawing/2014/main" id="{FD923B40-78BE-962E-FF6A-1D25902BEFE4}"/>
              </a:ext>
            </a:extLst>
          </p:cNvPr>
          <p:cNvPicPr>
            <a:picLocks noChangeAspect="1"/>
          </p:cNvPicPr>
          <p:nvPr/>
        </p:nvPicPr>
        <p:blipFill>
          <a:blip r:embed="rId4"/>
          <a:stretch>
            <a:fillRect/>
          </a:stretch>
        </p:blipFill>
        <p:spPr>
          <a:xfrm>
            <a:off x="130383" y="2667481"/>
            <a:ext cx="6373114" cy="3915321"/>
          </a:xfrm>
          <a:prstGeom prst="rect">
            <a:avLst/>
          </a:prstGeom>
        </p:spPr>
      </p:pic>
      <p:sp>
        <p:nvSpPr>
          <p:cNvPr id="4" name="TextBox 3">
            <a:extLst>
              <a:ext uri="{FF2B5EF4-FFF2-40B4-BE49-F238E27FC236}">
                <a16:creationId xmlns:a16="http://schemas.microsoft.com/office/drawing/2014/main" id="{D590B3E0-410A-6A78-8255-40D199ADA811}"/>
              </a:ext>
            </a:extLst>
          </p:cNvPr>
          <p:cNvSpPr txBox="1"/>
          <p:nvPr/>
        </p:nvSpPr>
        <p:spPr>
          <a:xfrm>
            <a:off x="0" y="753035"/>
            <a:ext cx="11335871" cy="1754326"/>
          </a:xfrm>
          <a:prstGeom prst="rect">
            <a:avLst/>
          </a:prstGeom>
          <a:noFill/>
        </p:spPr>
        <p:txBody>
          <a:bodyPr wrap="square" rtlCol="0">
            <a:spAutoFit/>
          </a:bodyPr>
          <a:lstStyle/>
          <a:p>
            <a:r>
              <a:rPr lang="en-GB" dirty="0"/>
              <a:t>Developed to handle extreme class imbalance.</a:t>
            </a:r>
          </a:p>
          <a:p>
            <a:endParaRPr lang="en-GB" dirty="0"/>
          </a:p>
          <a:p>
            <a:r>
              <a:rPr lang="en-GB" dirty="0"/>
              <a:t>Focal Loss (FL) reshapes the standard Cross-Entropy (CE) loss in a way that it down-weights the loss for easy and well-classified examples. A dynamically scaled CE loss function where the scaling factor decays to zero as the confidence in the correct class increases, which helps the model to focus on the hard examples. </a:t>
            </a:r>
          </a:p>
        </p:txBody>
      </p:sp>
      <p:sp>
        <p:nvSpPr>
          <p:cNvPr id="6" name="TextBox 5">
            <a:extLst>
              <a:ext uri="{FF2B5EF4-FFF2-40B4-BE49-F238E27FC236}">
                <a16:creationId xmlns:a16="http://schemas.microsoft.com/office/drawing/2014/main" id="{A79D385A-40AB-B5C1-9F10-A7202FF99672}"/>
              </a:ext>
            </a:extLst>
          </p:cNvPr>
          <p:cNvSpPr txBox="1"/>
          <p:nvPr/>
        </p:nvSpPr>
        <p:spPr>
          <a:xfrm>
            <a:off x="6817659" y="2420471"/>
            <a:ext cx="4773706" cy="2862322"/>
          </a:xfrm>
          <a:prstGeom prst="rect">
            <a:avLst/>
          </a:prstGeom>
          <a:noFill/>
        </p:spPr>
        <p:txBody>
          <a:bodyPr wrap="square" rtlCol="0">
            <a:spAutoFit/>
          </a:bodyPr>
          <a:lstStyle/>
          <a:p>
            <a:r>
              <a:rPr lang="el-GR" dirty="0"/>
              <a:t>γ</a:t>
            </a:r>
            <a:r>
              <a:rPr lang="en-GB" dirty="0"/>
              <a:t> parameter controls the magnitude of the relative loss between the well-classified easy examples and incorrectly classified hard examples.</a:t>
            </a:r>
          </a:p>
          <a:p>
            <a:endParaRPr lang="en-GB" dirty="0"/>
          </a:p>
          <a:p>
            <a:r>
              <a:rPr lang="el-GR" dirty="0"/>
              <a:t>γ</a:t>
            </a:r>
            <a:r>
              <a:rPr lang="en-GB" dirty="0"/>
              <a:t> = 0, FL becomes CE.</a:t>
            </a:r>
          </a:p>
          <a:p>
            <a:endParaRPr lang="en-GB" dirty="0"/>
          </a:p>
          <a:p>
            <a:r>
              <a:rPr lang="en-GB" dirty="0"/>
              <a:t>As </a:t>
            </a:r>
            <a:r>
              <a:rPr lang="el-GR" dirty="0"/>
              <a:t>γ</a:t>
            </a:r>
            <a:r>
              <a:rPr lang="en-GB" dirty="0"/>
              <a:t> increases, the ratio of losses corresponding to the low and high confidence predictions increases. </a:t>
            </a:r>
          </a:p>
        </p:txBody>
      </p:sp>
    </p:spTree>
    <p:extLst>
      <p:ext uri="{BB962C8B-B14F-4D97-AF65-F5344CB8AC3E}">
        <p14:creationId xmlns:p14="http://schemas.microsoft.com/office/powerpoint/2010/main" val="1794302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19172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2092811" y="298964"/>
            <a:ext cx="7804225" cy="548201"/>
          </a:xfrm>
        </p:spPr>
        <p:txBody>
          <a:bodyPr>
            <a:normAutofit/>
          </a:bodyPr>
          <a:lstStyle/>
          <a:p>
            <a:r>
              <a:rPr lang="en-US" sz="3200" dirty="0">
                <a:solidFill>
                  <a:srgbClr val="FFFFFF"/>
                </a:solidFill>
              </a:rPr>
              <a:t>Convolution</a:t>
            </a:r>
          </a:p>
        </p:txBody>
      </p:sp>
      <p:pic>
        <p:nvPicPr>
          <p:cNvPr id="6" name="Picture 5">
            <a:extLst>
              <a:ext uri="{FF2B5EF4-FFF2-40B4-BE49-F238E27FC236}">
                <a16:creationId xmlns:a16="http://schemas.microsoft.com/office/drawing/2014/main" id="{7209BE65-E71C-B04B-D3C9-0FD3ABD449BA}"/>
              </a:ext>
            </a:extLst>
          </p:cNvPr>
          <p:cNvPicPr>
            <a:picLocks noChangeAspect="1"/>
          </p:cNvPicPr>
          <p:nvPr/>
        </p:nvPicPr>
        <p:blipFill>
          <a:blip r:embed="rId4"/>
          <a:stretch>
            <a:fillRect/>
          </a:stretch>
        </p:blipFill>
        <p:spPr>
          <a:xfrm>
            <a:off x="162607" y="3688359"/>
            <a:ext cx="4563112" cy="2905530"/>
          </a:xfrm>
          <a:prstGeom prst="rect">
            <a:avLst/>
          </a:prstGeom>
        </p:spPr>
      </p:pic>
      <p:pic>
        <p:nvPicPr>
          <p:cNvPr id="8" name="Picture 7">
            <a:extLst>
              <a:ext uri="{FF2B5EF4-FFF2-40B4-BE49-F238E27FC236}">
                <a16:creationId xmlns:a16="http://schemas.microsoft.com/office/drawing/2014/main" id="{6C4F9B4A-AF70-3C47-D800-0680A359A23F}"/>
              </a:ext>
            </a:extLst>
          </p:cNvPr>
          <p:cNvPicPr>
            <a:picLocks noChangeAspect="1"/>
          </p:cNvPicPr>
          <p:nvPr/>
        </p:nvPicPr>
        <p:blipFill>
          <a:blip r:embed="rId5"/>
          <a:stretch>
            <a:fillRect/>
          </a:stretch>
        </p:blipFill>
        <p:spPr>
          <a:xfrm>
            <a:off x="8728049" y="1115925"/>
            <a:ext cx="2467960" cy="2068731"/>
          </a:xfrm>
          <a:prstGeom prst="rect">
            <a:avLst/>
          </a:prstGeom>
        </p:spPr>
      </p:pic>
      <p:sp>
        <p:nvSpPr>
          <p:cNvPr id="9" name="TextBox 8">
            <a:extLst>
              <a:ext uri="{FF2B5EF4-FFF2-40B4-BE49-F238E27FC236}">
                <a16:creationId xmlns:a16="http://schemas.microsoft.com/office/drawing/2014/main" id="{F836D915-F971-C796-2088-050419BC29BE}"/>
              </a:ext>
            </a:extLst>
          </p:cNvPr>
          <p:cNvSpPr txBox="1"/>
          <p:nvPr/>
        </p:nvSpPr>
        <p:spPr>
          <a:xfrm>
            <a:off x="497541" y="1115925"/>
            <a:ext cx="7234517" cy="2308324"/>
          </a:xfrm>
          <a:prstGeom prst="rect">
            <a:avLst/>
          </a:prstGeom>
          <a:noFill/>
        </p:spPr>
        <p:txBody>
          <a:bodyPr wrap="square" rtlCol="0">
            <a:spAutoFit/>
          </a:bodyPr>
          <a:lstStyle/>
          <a:p>
            <a:r>
              <a:rPr lang="en-GB" dirty="0"/>
              <a:t>For every possible location on the input tensor the element-wise dot product is computed with the kernel to produce feature maps</a:t>
            </a:r>
          </a:p>
          <a:p>
            <a:endParaRPr lang="en-GB" dirty="0"/>
          </a:p>
          <a:p>
            <a:r>
              <a:rPr lang="en-GB" dirty="0"/>
              <a:t>The parameters of the kernel are learnable weights</a:t>
            </a:r>
          </a:p>
          <a:p>
            <a:endParaRPr lang="en-GB" dirty="0"/>
          </a:p>
          <a:p>
            <a:r>
              <a:rPr lang="en-GB" dirty="0"/>
              <a:t>Hyperparameters: kernel size, stride, padding, number of kernels</a:t>
            </a:r>
          </a:p>
          <a:p>
            <a:endParaRPr lang="en-GB" dirty="0"/>
          </a:p>
          <a:p>
            <a:r>
              <a:rPr lang="en-GB" dirty="0"/>
              <a:t>Stride &gt; 1 – down-sampling purpose</a:t>
            </a:r>
          </a:p>
        </p:txBody>
      </p:sp>
      <p:sp>
        <p:nvSpPr>
          <p:cNvPr id="10" name="TextBox 9">
            <a:extLst>
              <a:ext uri="{FF2B5EF4-FFF2-40B4-BE49-F238E27FC236}">
                <a16:creationId xmlns:a16="http://schemas.microsoft.com/office/drawing/2014/main" id="{AC2BEB29-E0F6-5399-AD89-B06C7AFF7096}"/>
              </a:ext>
            </a:extLst>
          </p:cNvPr>
          <p:cNvSpPr txBox="1"/>
          <p:nvPr/>
        </p:nvSpPr>
        <p:spPr>
          <a:xfrm>
            <a:off x="5849471" y="3980329"/>
            <a:ext cx="5634317" cy="1200329"/>
          </a:xfrm>
          <a:prstGeom prst="rect">
            <a:avLst/>
          </a:prstGeom>
          <a:noFill/>
        </p:spPr>
        <p:txBody>
          <a:bodyPr wrap="square" rtlCol="0">
            <a:spAutoFit/>
          </a:bodyPr>
          <a:lstStyle/>
          <a:p>
            <a:r>
              <a:rPr lang="en-GB" dirty="0"/>
              <a:t>Translation invariant with respect to its input, due to its weight sharing properties – the same kernel is applied to every position on the input data, which reduces the complexity of the model. </a:t>
            </a:r>
          </a:p>
        </p:txBody>
      </p:sp>
    </p:spTree>
    <p:extLst>
      <p:ext uri="{BB962C8B-B14F-4D97-AF65-F5344CB8AC3E}">
        <p14:creationId xmlns:p14="http://schemas.microsoft.com/office/powerpoint/2010/main" val="3678313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1452282"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910955" y="141513"/>
            <a:ext cx="9001462" cy="538163"/>
          </a:xfrm>
        </p:spPr>
        <p:txBody>
          <a:bodyPr>
            <a:normAutofit/>
          </a:bodyPr>
          <a:lstStyle/>
          <a:p>
            <a:r>
              <a:rPr lang="en-US" sz="3200" dirty="0">
                <a:solidFill>
                  <a:srgbClr val="FFFFFF"/>
                </a:solidFill>
              </a:rPr>
              <a:t>Log-</a:t>
            </a:r>
            <a:r>
              <a:rPr lang="en-US" sz="3200" dirty="0" err="1">
                <a:solidFill>
                  <a:srgbClr val="FFFFFF"/>
                </a:solidFill>
              </a:rPr>
              <a:t>cosh</a:t>
            </a:r>
            <a:r>
              <a:rPr lang="en-US" sz="3200" dirty="0">
                <a:solidFill>
                  <a:srgbClr val="FFFFFF"/>
                </a:solidFill>
              </a:rPr>
              <a:t> dice loss</a:t>
            </a:r>
          </a:p>
        </p:txBody>
      </p:sp>
      <p:pic>
        <p:nvPicPr>
          <p:cNvPr id="6" name="Picture 5">
            <a:extLst>
              <a:ext uri="{FF2B5EF4-FFF2-40B4-BE49-F238E27FC236}">
                <a16:creationId xmlns:a16="http://schemas.microsoft.com/office/drawing/2014/main" id="{4DAB7508-845E-04B9-0913-3D0B992E945F}"/>
              </a:ext>
            </a:extLst>
          </p:cNvPr>
          <p:cNvPicPr>
            <a:picLocks noChangeAspect="1"/>
          </p:cNvPicPr>
          <p:nvPr/>
        </p:nvPicPr>
        <p:blipFill>
          <a:blip r:embed="rId4"/>
          <a:stretch>
            <a:fillRect/>
          </a:stretch>
        </p:blipFill>
        <p:spPr>
          <a:xfrm>
            <a:off x="346696" y="1171260"/>
            <a:ext cx="4096322" cy="2257740"/>
          </a:xfrm>
          <a:prstGeom prst="rect">
            <a:avLst/>
          </a:prstGeom>
        </p:spPr>
      </p:pic>
      <p:pic>
        <p:nvPicPr>
          <p:cNvPr id="8" name="Picture 7">
            <a:extLst>
              <a:ext uri="{FF2B5EF4-FFF2-40B4-BE49-F238E27FC236}">
                <a16:creationId xmlns:a16="http://schemas.microsoft.com/office/drawing/2014/main" id="{BF82CC83-8C12-B692-8A05-EEC24E4B2982}"/>
              </a:ext>
            </a:extLst>
          </p:cNvPr>
          <p:cNvPicPr>
            <a:picLocks noChangeAspect="1"/>
          </p:cNvPicPr>
          <p:nvPr/>
        </p:nvPicPr>
        <p:blipFill>
          <a:blip r:embed="rId5"/>
          <a:stretch>
            <a:fillRect/>
          </a:stretch>
        </p:blipFill>
        <p:spPr>
          <a:xfrm>
            <a:off x="915061" y="3663110"/>
            <a:ext cx="3012409" cy="1567796"/>
          </a:xfrm>
          <a:prstGeom prst="rect">
            <a:avLst/>
          </a:prstGeom>
        </p:spPr>
      </p:pic>
      <p:pic>
        <p:nvPicPr>
          <p:cNvPr id="10" name="Picture 9">
            <a:extLst>
              <a:ext uri="{FF2B5EF4-FFF2-40B4-BE49-F238E27FC236}">
                <a16:creationId xmlns:a16="http://schemas.microsoft.com/office/drawing/2014/main" id="{A98D8590-90E1-BEA8-49C7-5BBCB8155E91}"/>
              </a:ext>
            </a:extLst>
          </p:cNvPr>
          <p:cNvPicPr>
            <a:picLocks noChangeAspect="1"/>
          </p:cNvPicPr>
          <p:nvPr/>
        </p:nvPicPr>
        <p:blipFill>
          <a:blip r:embed="rId6"/>
          <a:stretch>
            <a:fillRect/>
          </a:stretch>
        </p:blipFill>
        <p:spPr>
          <a:xfrm>
            <a:off x="346696" y="5630656"/>
            <a:ext cx="4551762" cy="827593"/>
          </a:xfrm>
          <a:prstGeom prst="rect">
            <a:avLst/>
          </a:prstGeom>
        </p:spPr>
      </p:pic>
      <p:sp>
        <p:nvSpPr>
          <p:cNvPr id="11" name="TextBox 10">
            <a:extLst>
              <a:ext uri="{FF2B5EF4-FFF2-40B4-BE49-F238E27FC236}">
                <a16:creationId xmlns:a16="http://schemas.microsoft.com/office/drawing/2014/main" id="{694FB416-F982-1480-5AC6-571389C3D77D}"/>
              </a:ext>
            </a:extLst>
          </p:cNvPr>
          <p:cNvSpPr txBox="1"/>
          <p:nvPr/>
        </p:nvSpPr>
        <p:spPr>
          <a:xfrm>
            <a:off x="5351929" y="1171260"/>
            <a:ext cx="6493375" cy="2031325"/>
          </a:xfrm>
          <a:prstGeom prst="rect">
            <a:avLst/>
          </a:prstGeom>
          <a:noFill/>
        </p:spPr>
        <p:txBody>
          <a:bodyPr wrap="square" rtlCol="0">
            <a:spAutoFit/>
          </a:bodyPr>
          <a:lstStyle/>
          <a:p>
            <a:r>
              <a:rPr lang="en-GB" dirty="0"/>
              <a:t>Log-Cosh Dice loss aims to preserve the features properties of the Dice loss function while it also eliminates its non-convex nature – facilitates the convergence towards optimal results more easily.</a:t>
            </a:r>
          </a:p>
          <a:p>
            <a:endParaRPr lang="en-GB" dirty="0"/>
          </a:p>
          <a:p>
            <a:r>
              <a:rPr lang="en-GB" dirty="0"/>
              <a:t>The logarithm is taken to better constrain the infinite range of the </a:t>
            </a:r>
            <a:r>
              <a:rPr lang="en-GB" i="1" dirty="0"/>
              <a:t>cosh(x)</a:t>
            </a:r>
            <a:r>
              <a:rPr lang="en-GB" dirty="0"/>
              <a:t> function.</a:t>
            </a:r>
            <a:endParaRPr lang="en-GB" i="1" dirty="0"/>
          </a:p>
        </p:txBody>
      </p:sp>
    </p:spTree>
    <p:extLst>
      <p:ext uri="{BB962C8B-B14F-4D97-AF65-F5344CB8AC3E}">
        <p14:creationId xmlns:p14="http://schemas.microsoft.com/office/powerpoint/2010/main" val="459160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375171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234857"/>
            <a:ext cx="9001462" cy="477837"/>
          </a:xfrm>
        </p:spPr>
        <p:txBody>
          <a:bodyPr>
            <a:normAutofit fontScale="90000"/>
          </a:bodyPr>
          <a:lstStyle/>
          <a:p>
            <a:r>
              <a:rPr lang="en-US" sz="3200" dirty="0">
                <a:solidFill>
                  <a:srgbClr val="FFFFFF"/>
                </a:solidFill>
              </a:rPr>
              <a:t>metrics</a:t>
            </a:r>
          </a:p>
        </p:txBody>
      </p:sp>
      <p:sp>
        <p:nvSpPr>
          <p:cNvPr id="4" name="TextBox 3">
            <a:extLst>
              <a:ext uri="{FF2B5EF4-FFF2-40B4-BE49-F238E27FC236}">
                <a16:creationId xmlns:a16="http://schemas.microsoft.com/office/drawing/2014/main" id="{E4C17CFF-E92A-523D-D208-2441937D5C86}"/>
              </a:ext>
            </a:extLst>
          </p:cNvPr>
          <p:cNvSpPr txBox="1"/>
          <p:nvPr/>
        </p:nvSpPr>
        <p:spPr>
          <a:xfrm>
            <a:off x="968188" y="872085"/>
            <a:ext cx="10488706" cy="1754326"/>
          </a:xfrm>
          <a:prstGeom prst="rect">
            <a:avLst/>
          </a:prstGeom>
          <a:noFill/>
        </p:spPr>
        <p:txBody>
          <a:bodyPr wrap="square" rtlCol="0">
            <a:spAutoFit/>
          </a:bodyPr>
          <a:lstStyle/>
          <a:p>
            <a:r>
              <a:rPr lang="en-GB" dirty="0"/>
              <a:t>Metrics are functions which take the predictions of a machine learning model and the true labels as input and they produce a value which describe the performance of the model from different statistical aspects.</a:t>
            </a:r>
          </a:p>
          <a:p>
            <a:endParaRPr lang="en-GB" dirty="0"/>
          </a:p>
          <a:p>
            <a:r>
              <a:rPr lang="en-GB" dirty="0"/>
              <a:t>Many classification metrics can be applied to segmentation as well, as segmentation is a pixel-level classification problem.</a:t>
            </a:r>
          </a:p>
        </p:txBody>
      </p:sp>
      <p:pic>
        <p:nvPicPr>
          <p:cNvPr id="7" name="Picture 6">
            <a:extLst>
              <a:ext uri="{FF2B5EF4-FFF2-40B4-BE49-F238E27FC236}">
                <a16:creationId xmlns:a16="http://schemas.microsoft.com/office/drawing/2014/main" id="{BA7240B3-7969-DF54-0386-D9765413FB78}"/>
              </a:ext>
            </a:extLst>
          </p:cNvPr>
          <p:cNvPicPr>
            <a:picLocks noChangeAspect="1"/>
          </p:cNvPicPr>
          <p:nvPr/>
        </p:nvPicPr>
        <p:blipFill>
          <a:blip r:embed="rId4"/>
          <a:stretch>
            <a:fillRect/>
          </a:stretch>
        </p:blipFill>
        <p:spPr>
          <a:xfrm>
            <a:off x="710453" y="2677445"/>
            <a:ext cx="3931907" cy="875089"/>
          </a:xfrm>
          <a:prstGeom prst="rect">
            <a:avLst/>
          </a:prstGeom>
        </p:spPr>
      </p:pic>
      <p:pic>
        <p:nvPicPr>
          <p:cNvPr id="9" name="Picture 8">
            <a:extLst>
              <a:ext uri="{FF2B5EF4-FFF2-40B4-BE49-F238E27FC236}">
                <a16:creationId xmlns:a16="http://schemas.microsoft.com/office/drawing/2014/main" id="{CB541CC6-A5C1-8F4B-9B6E-08E01036A168}"/>
              </a:ext>
            </a:extLst>
          </p:cNvPr>
          <p:cNvPicPr>
            <a:picLocks noChangeAspect="1"/>
          </p:cNvPicPr>
          <p:nvPr/>
        </p:nvPicPr>
        <p:blipFill>
          <a:blip r:embed="rId5"/>
          <a:stretch>
            <a:fillRect/>
          </a:stretch>
        </p:blipFill>
        <p:spPr>
          <a:xfrm>
            <a:off x="380638" y="4103859"/>
            <a:ext cx="2662518" cy="939713"/>
          </a:xfrm>
          <a:prstGeom prst="rect">
            <a:avLst/>
          </a:prstGeom>
        </p:spPr>
      </p:pic>
      <p:pic>
        <p:nvPicPr>
          <p:cNvPr id="11" name="Picture 10">
            <a:extLst>
              <a:ext uri="{FF2B5EF4-FFF2-40B4-BE49-F238E27FC236}">
                <a16:creationId xmlns:a16="http://schemas.microsoft.com/office/drawing/2014/main" id="{DE64991F-96B7-8411-AD55-978B024C66FC}"/>
              </a:ext>
            </a:extLst>
          </p:cNvPr>
          <p:cNvPicPr>
            <a:picLocks noChangeAspect="1"/>
          </p:cNvPicPr>
          <p:nvPr/>
        </p:nvPicPr>
        <p:blipFill>
          <a:blip r:embed="rId6"/>
          <a:stretch>
            <a:fillRect/>
          </a:stretch>
        </p:blipFill>
        <p:spPr>
          <a:xfrm>
            <a:off x="380638" y="5419086"/>
            <a:ext cx="2560956" cy="961983"/>
          </a:xfrm>
          <a:prstGeom prst="rect">
            <a:avLst/>
          </a:prstGeom>
        </p:spPr>
      </p:pic>
      <p:pic>
        <p:nvPicPr>
          <p:cNvPr id="13" name="Picture 12">
            <a:extLst>
              <a:ext uri="{FF2B5EF4-FFF2-40B4-BE49-F238E27FC236}">
                <a16:creationId xmlns:a16="http://schemas.microsoft.com/office/drawing/2014/main" id="{70BBD93A-7591-88FD-A43E-34F44E114732}"/>
              </a:ext>
            </a:extLst>
          </p:cNvPr>
          <p:cNvPicPr>
            <a:picLocks noChangeAspect="1"/>
          </p:cNvPicPr>
          <p:nvPr/>
        </p:nvPicPr>
        <p:blipFill>
          <a:blip r:embed="rId7"/>
          <a:stretch>
            <a:fillRect/>
          </a:stretch>
        </p:blipFill>
        <p:spPr>
          <a:xfrm>
            <a:off x="7744846" y="4457104"/>
            <a:ext cx="3547310" cy="961982"/>
          </a:xfrm>
          <a:prstGeom prst="rect">
            <a:avLst/>
          </a:prstGeom>
        </p:spPr>
      </p:pic>
      <p:sp>
        <p:nvSpPr>
          <p:cNvPr id="14" name="TextBox 13">
            <a:extLst>
              <a:ext uri="{FF2B5EF4-FFF2-40B4-BE49-F238E27FC236}">
                <a16:creationId xmlns:a16="http://schemas.microsoft.com/office/drawing/2014/main" id="{8D547D08-BEAB-746E-C623-26C1E9FC5DC7}"/>
              </a:ext>
            </a:extLst>
          </p:cNvPr>
          <p:cNvSpPr txBox="1"/>
          <p:nvPr/>
        </p:nvSpPr>
        <p:spPr>
          <a:xfrm>
            <a:off x="5204895" y="2463112"/>
            <a:ext cx="5580530" cy="1754326"/>
          </a:xfrm>
          <a:prstGeom prst="rect">
            <a:avLst/>
          </a:prstGeom>
          <a:noFill/>
        </p:spPr>
        <p:txBody>
          <a:bodyPr wrap="square" rtlCol="0">
            <a:spAutoFit/>
          </a:bodyPr>
          <a:lstStyle/>
          <a:p>
            <a:r>
              <a:rPr lang="en-GB" dirty="0"/>
              <a:t>Ratio of correctly classified examples over the number of predictions. </a:t>
            </a:r>
          </a:p>
          <a:p>
            <a:endParaRPr lang="en-GB" dirty="0"/>
          </a:p>
          <a:p>
            <a:r>
              <a:rPr lang="en-GB" dirty="0"/>
              <a:t>Can be very misleading when the data set is imbalanced, as the majority class can have a higher influence on the model.</a:t>
            </a:r>
          </a:p>
        </p:txBody>
      </p:sp>
      <p:sp>
        <p:nvSpPr>
          <p:cNvPr id="15" name="TextBox 14">
            <a:extLst>
              <a:ext uri="{FF2B5EF4-FFF2-40B4-BE49-F238E27FC236}">
                <a16:creationId xmlns:a16="http://schemas.microsoft.com/office/drawing/2014/main" id="{7DFA1AA9-D8B7-2BB2-5A06-99FE4D0A6EB6}"/>
              </a:ext>
            </a:extLst>
          </p:cNvPr>
          <p:cNvSpPr txBox="1"/>
          <p:nvPr/>
        </p:nvSpPr>
        <p:spPr>
          <a:xfrm>
            <a:off x="3246912" y="4268472"/>
            <a:ext cx="3468900" cy="923330"/>
          </a:xfrm>
          <a:prstGeom prst="rect">
            <a:avLst/>
          </a:prstGeom>
          <a:noFill/>
        </p:spPr>
        <p:txBody>
          <a:bodyPr wrap="square" rtlCol="0">
            <a:spAutoFit/>
          </a:bodyPr>
          <a:lstStyle/>
          <a:p>
            <a:r>
              <a:rPr lang="en-GB" dirty="0"/>
              <a:t>Ratio of correctly classified positive examples over the number of predicted positives.</a:t>
            </a:r>
          </a:p>
        </p:txBody>
      </p:sp>
      <p:sp>
        <p:nvSpPr>
          <p:cNvPr id="16" name="TextBox 15">
            <a:extLst>
              <a:ext uri="{FF2B5EF4-FFF2-40B4-BE49-F238E27FC236}">
                <a16:creationId xmlns:a16="http://schemas.microsoft.com/office/drawing/2014/main" id="{990D11E4-9817-6C01-46E5-2B9A2333FBDC}"/>
              </a:ext>
            </a:extLst>
          </p:cNvPr>
          <p:cNvSpPr txBox="1"/>
          <p:nvPr/>
        </p:nvSpPr>
        <p:spPr>
          <a:xfrm>
            <a:off x="3103475" y="5259334"/>
            <a:ext cx="3913094" cy="1200329"/>
          </a:xfrm>
          <a:prstGeom prst="rect">
            <a:avLst/>
          </a:prstGeom>
          <a:noFill/>
        </p:spPr>
        <p:txBody>
          <a:bodyPr wrap="square" rtlCol="0">
            <a:spAutoFit/>
          </a:bodyPr>
          <a:lstStyle/>
          <a:p>
            <a:r>
              <a:rPr lang="en-GB" dirty="0"/>
              <a:t>How many of the positives examples are found by the model? Can be optimized when the data set is imbalanced.</a:t>
            </a:r>
          </a:p>
        </p:txBody>
      </p:sp>
      <p:sp>
        <p:nvSpPr>
          <p:cNvPr id="18" name="TextBox 17">
            <a:extLst>
              <a:ext uri="{FF2B5EF4-FFF2-40B4-BE49-F238E27FC236}">
                <a16:creationId xmlns:a16="http://schemas.microsoft.com/office/drawing/2014/main" id="{09D93578-5561-9DC4-BFC0-EEDF69F0BA08}"/>
              </a:ext>
            </a:extLst>
          </p:cNvPr>
          <p:cNvSpPr txBox="1"/>
          <p:nvPr/>
        </p:nvSpPr>
        <p:spPr>
          <a:xfrm>
            <a:off x="7449671" y="5741894"/>
            <a:ext cx="4361691" cy="923330"/>
          </a:xfrm>
          <a:prstGeom prst="rect">
            <a:avLst/>
          </a:prstGeom>
          <a:noFill/>
        </p:spPr>
        <p:txBody>
          <a:bodyPr wrap="square" rtlCol="0">
            <a:spAutoFit/>
          </a:bodyPr>
          <a:lstStyle/>
          <a:p>
            <a:r>
              <a:rPr lang="en-GB" dirty="0"/>
              <a:t>Intersection over Union – measures the area of overlap between the predictions and the true labels.</a:t>
            </a:r>
          </a:p>
        </p:txBody>
      </p:sp>
    </p:spTree>
    <p:extLst>
      <p:ext uri="{BB962C8B-B14F-4D97-AF65-F5344CB8AC3E}">
        <p14:creationId xmlns:p14="http://schemas.microsoft.com/office/powerpoint/2010/main" val="1613365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306764" y="153535"/>
            <a:ext cx="9578472" cy="646510"/>
          </a:xfrm>
        </p:spPr>
        <p:txBody>
          <a:bodyPr>
            <a:normAutofit/>
          </a:bodyPr>
          <a:lstStyle/>
          <a:p>
            <a:r>
              <a:rPr lang="en-US" sz="3200" dirty="0">
                <a:solidFill>
                  <a:srgbClr val="FFFFFF"/>
                </a:solidFill>
              </a:rPr>
              <a:t>U-Net for image segmentation</a:t>
            </a:r>
          </a:p>
        </p:txBody>
      </p:sp>
      <p:pic>
        <p:nvPicPr>
          <p:cNvPr id="6" name="Picture 5">
            <a:extLst>
              <a:ext uri="{FF2B5EF4-FFF2-40B4-BE49-F238E27FC236}">
                <a16:creationId xmlns:a16="http://schemas.microsoft.com/office/drawing/2014/main" id="{77C57EC6-E99E-048D-A16F-3F8274604F32}"/>
              </a:ext>
            </a:extLst>
          </p:cNvPr>
          <p:cNvPicPr>
            <a:picLocks noChangeAspect="1"/>
          </p:cNvPicPr>
          <p:nvPr/>
        </p:nvPicPr>
        <p:blipFill>
          <a:blip r:embed="rId4"/>
          <a:stretch>
            <a:fillRect/>
          </a:stretch>
        </p:blipFill>
        <p:spPr>
          <a:xfrm>
            <a:off x="2256154" y="1489425"/>
            <a:ext cx="8003952" cy="5215040"/>
          </a:xfrm>
          <a:prstGeom prst="rect">
            <a:avLst/>
          </a:prstGeom>
        </p:spPr>
      </p:pic>
    </p:spTree>
    <p:extLst>
      <p:ext uri="{BB962C8B-B14F-4D97-AF65-F5344CB8AC3E}">
        <p14:creationId xmlns:p14="http://schemas.microsoft.com/office/powerpoint/2010/main" val="3298081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306763" y="153535"/>
            <a:ext cx="10445965" cy="646510"/>
          </a:xfrm>
        </p:spPr>
        <p:txBody>
          <a:bodyPr>
            <a:normAutofit/>
          </a:bodyPr>
          <a:lstStyle/>
          <a:p>
            <a:r>
              <a:rPr lang="en-US" sz="3200" dirty="0">
                <a:solidFill>
                  <a:srgbClr val="FFFFFF"/>
                </a:solidFill>
              </a:rPr>
              <a:t>3D U-Net for volumetric segmentation</a:t>
            </a:r>
          </a:p>
        </p:txBody>
      </p:sp>
      <p:pic>
        <p:nvPicPr>
          <p:cNvPr id="4" name="Picture 3">
            <a:extLst>
              <a:ext uri="{FF2B5EF4-FFF2-40B4-BE49-F238E27FC236}">
                <a16:creationId xmlns:a16="http://schemas.microsoft.com/office/drawing/2014/main" id="{2A4C11AA-FD1D-2077-4C69-DC6CC6022BA8}"/>
              </a:ext>
            </a:extLst>
          </p:cNvPr>
          <p:cNvPicPr>
            <a:picLocks noChangeAspect="1"/>
          </p:cNvPicPr>
          <p:nvPr/>
        </p:nvPicPr>
        <p:blipFill>
          <a:blip r:embed="rId4"/>
          <a:stretch>
            <a:fillRect/>
          </a:stretch>
        </p:blipFill>
        <p:spPr>
          <a:xfrm>
            <a:off x="1306763" y="1215651"/>
            <a:ext cx="9742295" cy="5488814"/>
          </a:xfrm>
          <a:prstGeom prst="rect">
            <a:avLst/>
          </a:prstGeom>
        </p:spPr>
      </p:pic>
    </p:spTree>
    <p:extLst>
      <p:ext uri="{BB962C8B-B14F-4D97-AF65-F5344CB8AC3E}">
        <p14:creationId xmlns:p14="http://schemas.microsoft.com/office/powerpoint/2010/main" val="2977687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2220686"/>
            <a:ext cx="10353761" cy="1326321"/>
          </a:xfrm>
        </p:spPr>
        <p:txBody>
          <a:bodyPr>
            <a:normAutofit/>
          </a:bodyPr>
          <a:lstStyle/>
          <a:p>
            <a:r>
              <a:rPr lang="en-US" dirty="0"/>
              <a:t>Thank you for your attention!</a:t>
            </a:r>
          </a:p>
        </p:txBody>
      </p:sp>
    </p:spTree>
    <p:extLst>
      <p:ext uri="{BB962C8B-B14F-4D97-AF65-F5344CB8AC3E}">
        <p14:creationId xmlns:p14="http://schemas.microsoft.com/office/powerpoint/2010/main" val="30387340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3039015"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275198"/>
            <a:ext cx="9001462" cy="545072"/>
          </a:xfrm>
        </p:spPr>
        <p:txBody>
          <a:bodyPr>
            <a:normAutofit/>
          </a:bodyPr>
          <a:lstStyle/>
          <a:p>
            <a:r>
              <a:rPr lang="en-US" sz="3200" dirty="0">
                <a:solidFill>
                  <a:srgbClr val="FFFFFF"/>
                </a:solidFill>
              </a:rPr>
              <a:t>Max-pooling</a:t>
            </a:r>
          </a:p>
        </p:txBody>
      </p:sp>
      <p:pic>
        <p:nvPicPr>
          <p:cNvPr id="6" name="Picture 5">
            <a:extLst>
              <a:ext uri="{FF2B5EF4-FFF2-40B4-BE49-F238E27FC236}">
                <a16:creationId xmlns:a16="http://schemas.microsoft.com/office/drawing/2014/main" id="{04F38F23-216C-3DDF-2FA3-81B641E2BAA6}"/>
              </a:ext>
            </a:extLst>
          </p:cNvPr>
          <p:cNvPicPr>
            <a:picLocks noChangeAspect="1"/>
          </p:cNvPicPr>
          <p:nvPr/>
        </p:nvPicPr>
        <p:blipFill>
          <a:blip r:embed="rId4"/>
          <a:stretch>
            <a:fillRect/>
          </a:stretch>
        </p:blipFill>
        <p:spPr>
          <a:xfrm>
            <a:off x="311856" y="3221452"/>
            <a:ext cx="4380013" cy="3112114"/>
          </a:xfrm>
          <a:prstGeom prst="rect">
            <a:avLst/>
          </a:prstGeom>
        </p:spPr>
      </p:pic>
      <p:sp>
        <p:nvSpPr>
          <p:cNvPr id="7" name="TextBox 6">
            <a:extLst>
              <a:ext uri="{FF2B5EF4-FFF2-40B4-BE49-F238E27FC236}">
                <a16:creationId xmlns:a16="http://schemas.microsoft.com/office/drawing/2014/main" id="{17FEA0CB-AF69-A1AB-A6F9-4C64A6455EC5}"/>
              </a:ext>
            </a:extLst>
          </p:cNvPr>
          <p:cNvSpPr txBox="1"/>
          <p:nvPr/>
        </p:nvSpPr>
        <p:spPr>
          <a:xfrm>
            <a:off x="5003705" y="2269474"/>
            <a:ext cx="6904732" cy="3139321"/>
          </a:xfrm>
          <a:prstGeom prst="rect">
            <a:avLst/>
          </a:prstGeom>
          <a:noFill/>
        </p:spPr>
        <p:txBody>
          <a:bodyPr wrap="square" rtlCol="0">
            <a:spAutoFit/>
          </a:bodyPr>
          <a:lstStyle/>
          <a:p>
            <a:r>
              <a:rPr lang="en-GB" dirty="0"/>
              <a:t>Serves as down-sampling layer to decrease spatial dimensions of the input data.</a:t>
            </a:r>
          </a:p>
          <a:p>
            <a:endParaRPr lang="en-GB" dirty="0"/>
          </a:p>
          <a:p>
            <a:r>
              <a:rPr lang="en-GB" dirty="0"/>
              <a:t>Partitions the input tensor into non-overlapping subregions, called patches.  For each patch, the max-pooling operation takes the maximum of the values and produces an output value at a certain index for the output tensor. </a:t>
            </a:r>
          </a:p>
          <a:p>
            <a:endParaRPr lang="en-GB" dirty="0"/>
          </a:p>
          <a:p>
            <a:r>
              <a:rPr lang="en-GB" dirty="0"/>
              <a:t>A 2x2 kernel reduces the spatial dimensions in each direction by a factor of 2.</a:t>
            </a:r>
          </a:p>
          <a:p>
            <a:endParaRPr lang="en-GB" dirty="0"/>
          </a:p>
        </p:txBody>
      </p:sp>
    </p:spTree>
    <p:extLst>
      <p:ext uri="{BB962C8B-B14F-4D97-AF65-F5344CB8AC3E}">
        <p14:creationId xmlns:p14="http://schemas.microsoft.com/office/powerpoint/2010/main" val="2223662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234857"/>
            <a:ext cx="9001462" cy="585413"/>
          </a:xfrm>
        </p:spPr>
        <p:txBody>
          <a:bodyPr>
            <a:normAutofit/>
          </a:bodyPr>
          <a:lstStyle/>
          <a:p>
            <a:r>
              <a:rPr lang="en-US" sz="3200" dirty="0">
                <a:solidFill>
                  <a:srgbClr val="FFFFFF"/>
                </a:solidFill>
              </a:rPr>
              <a:t>Activation functions</a:t>
            </a:r>
          </a:p>
        </p:txBody>
      </p:sp>
      <p:sp>
        <p:nvSpPr>
          <p:cNvPr id="6" name="TextBox 5">
            <a:extLst>
              <a:ext uri="{FF2B5EF4-FFF2-40B4-BE49-F238E27FC236}">
                <a16:creationId xmlns:a16="http://schemas.microsoft.com/office/drawing/2014/main" id="{B0CE1773-B9E6-CAF1-00B4-6EADAD09F63A}"/>
              </a:ext>
            </a:extLst>
          </p:cNvPr>
          <p:cNvSpPr txBox="1"/>
          <p:nvPr/>
        </p:nvSpPr>
        <p:spPr>
          <a:xfrm>
            <a:off x="544286" y="1382486"/>
            <a:ext cx="7326085" cy="1477328"/>
          </a:xfrm>
          <a:prstGeom prst="rect">
            <a:avLst/>
          </a:prstGeom>
          <a:noFill/>
        </p:spPr>
        <p:txBody>
          <a:bodyPr wrap="square" rtlCol="0">
            <a:spAutoFit/>
          </a:bodyPr>
          <a:lstStyle/>
          <a:p>
            <a:r>
              <a:rPr lang="en-GB" dirty="0"/>
              <a:t>Purpose of activation functions is to add non-linearity to the neural network. </a:t>
            </a:r>
          </a:p>
          <a:p>
            <a:endParaRPr lang="en-GB" dirty="0"/>
          </a:p>
          <a:p>
            <a:r>
              <a:rPr lang="en-GB" dirty="0"/>
              <a:t>Activation functions facilitate the approximation of non-linear functions, or in other words the learning of highly complex tasks. </a:t>
            </a:r>
          </a:p>
        </p:txBody>
      </p:sp>
      <p:pic>
        <p:nvPicPr>
          <p:cNvPr id="8" name="Picture 7">
            <a:extLst>
              <a:ext uri="{FF2B5EF4-FFF2-40B4-BE49-F238E27FC236}">
                <a16:creationId xmlns:a16="http://schemas.microsoft.com/office/drawing/2014/main" id="{2678115C-F25C-D103-5978-2CB7294D46A6}"/>
              </a:ext>
            </a:extLst>
          </p:cNvPr>
          <p:cNvPicPr>
            <a:picLocks noChangeAspect="1"/>
          </p:cNvPicPr>
          <p:nvPr/>
        </p:nvPicPr>
        <p:blipFill>
          <a:blip r:embed="rId3"/>
          <a:stretch>
            <a:fillRect/>
          </a:stretch>
        </p:blipFill>
        <p:spPr>
          <a:xfrm>
            <a:off x="544286" y="3036213"/>
            <a:ext cx="2848373" cy="771633"/>
          </a:xfrm>
          <a:prstGeom prst="rect">
            <a:avLst/>
          </a:prstGeom>
        </p:spPr>
      </p:pic>
      <p:pic>
        <p:nvPicPr>
          <p:cNvPr id="10" name="Picture 9">
            <a:extLst>
              <a:ext uri="{FF2B5EF4-FFF2-40B4-BE49-F238E27FC236}">
                <a16:creationId xmlns:a16="http://schemas.microsoft.com/office/drawing/2014/main" id="{4F8C8554-9825-829C-D396-CB25D5CE5E73}"/>
              </a:ext>
            </a:extLst>
          </p:cNvPr>
          <p:cNvPicPr>
            <a:picLocks noChangeAspect="1"/>
          </p:cNvPicPr>
          <p:nvPr/>
        </p:nvPicPr>
        <p:blipFill>
          <a:blip r:embed="rId4"/>
          <a:stretch>
            <a:fillRect/>
          </a:stretch>
        </p:blipFill>
        <p:spPr>
          <a:xfrm>
            <a:off x="544286" y="3998187"/>
            <a:ext cx="5782482" cy="2486372"/>
          </a:xfrm>
          <a:prstGeom prst="rect">
            <a:avLst/>
          </a:prstGeom>
        </p:spPr>
      </p:pic>
      <p:sp>
        <p:nvSpPr>
          <p:cNvPr id="11" name="TextBox 10">
            <a:extLst>
              <a:ext uri="{FF2B5EF4-FFF2-40B4-BE49-F238E27FC236}">
                <a16:creationId xmlns:a16="http://schemas.microsoft.com/office/drawing/2014/main" id="{59199731-82F8-A907-FA4A-BCE51584EC68}"/>
              </a:ext>
            </a:extLst>
          </p:cNvPr>
          <p:cNvSpPr txBox="1"/>
          <p:nvPr/>
        </p:nvSpPr>
        <p:spPr>
          <a:xfrm>
            <a:off x="6708161" y="2883573"/>
            <a:ext cx="5096436" cy="3877985"/>
          </a:xfrm>
          <a:prstGeom prst="rect">
            <a:avLst/>
          </a:prstGeom>
          <a:noFill/>
        </p:spPr>
        <p:txBody>
          <a:bodyPr wrap="square" rtlCol="0">
            <a:spAutoFit/>
          </a:bodyPr>
          <a:lstStyle/>
          <a:p>
            <a:r>
              <a:rPr lang="en-GB" dirty="0"/>
              <a:t>Rectified Linear Unit (</a:t>
            </a:r>
            <a:r>
              <a:rPr lang="en-GB" dirty="0" err="1"/>
              <a:t>ReLU</a:t>
            </a:r>
            <a:r>
              <a:rPr lang="en-GB" dirty="0"/>
              <a:t>) :</a:t>
            </a:r>
          </a:p>
          <a:p>
            <a:endParaRPr lang="en-GB" dirty="0"/>
          </a:p>
          <a:p>
            <a:r>
              <a:rPr lang="en-GB" dirty="0"/>
              <a:t>a</a:t>
            </a:r>
            <a:r>
              <a:rPr lang="en-GB" baseline="-25000" dirty="0"/>
              <a:t>i </a:t>
            </a:r>
            <a:r>
              <a:rPr lang="en-GB" dirty="0"/>
              <a:t>is a coefficient that controls the slope of the negative part of the function. If it is zero, the function is called </a:t>
            </a:r>
            <a:r>
              <a:rPr lang="en-GB" dirty="0" err="1"/>
              <a:t>ReLU</a:t>
            </a:r>
            <a:r>
              <a:rPr lang="en-GB" dirty="0"/>
              <a:t>. Index </a:t>
            </a:r>
            <a:r>
              <a:rPr lang="en-GB" i="1" dirty="0" err="1"/>
              <a:t>i</a:t>
            </a:r>
            <a:r>
              <a:rPr lang="en-GB" i="1" dirty="0"/>
              <a:t> </a:t>
            </a:r>
            <a:r>
              <a:rPr lang="en-GB" dirty="0"/>
              <a:t>indicates different channels.</a:t>
            </a:r>
          </a:p>
          <a:p>
            <a:endParaRPr lang="en-GB" baseline="-25000" dirty="0"/>
          </a:p>
          <a:p>
            <a:r>
              <a:rPr lang="en-GB" dirty="0"/>
              <a:t>Leaky </a:t>
            </a:r>
            <a:r>
              <a:rPr lang="en-GB" dirty="0" err="1"/>
              <a:t>ReLU</a:t>
            </a:r>
            <a:r>
              <a:rPr lang="en-GB" dirty="0"/>
              <a:t>: </a:t>
            </a:r>
          </a:p>
          <a:p>
            <a:endParaRPr lang="en-GB" dirty="0"/>
          </a:p>
          <a:p>
            <a:r>
              <a:rPr lang="en-GB" dirty="0"/>
              <a:t>a</a:t>
            </a:r>
            <a:r>
              <a:rPr lang="en-GB" baseline="-25000" dirty="0"/>
              <a:t>i </a:t>
            </a:r>
            <a:r>
              <a:rPr lang="en-GB" dirty="0"/>
              <a:t>is a small number that avoids zero gradients </a:t>
            </a:r>
          </a:p>
          <a:p>
            <a:endParaRPr lang="en-GB" dirty="0"/>
          </a:p>
          <a:p>
            <a:r>
              <a:rPr lang="en-GB" dirty="0"/>
              <a:t>Parametric </a:t>
            </a:r>
            <a:r>
              <a:rPr lang="en-GB" dirty="0" err="1"/>
              <a:t>ReLU</a:t>
            </a:r>
            <a:r>
              <a:rPr lang="en-GB" dirty="0"/>
              <a:t> (</a:t>
            </a:r>
            <a:r>
              <a:rPr lang="en-GB" dirty="0" err="1"/>
              <a:t>PReLU</a:t>
            </a:r>
            <a:r>
              <a:rPr lang="en-GB" dirty="0"/>
              <a:t>):</a:t>
            </a:r>
          </a:p>
          <a:p>
            <a:endParaRPr lang="en-GB" dirty="0"/>
          </a:p>
          <a:p>
            <a:r>
              <a:rPr lang="en-GB" dirty="0"/>
              <a:t>a</a:t>
            </a:r>
            <a:r>
              <a:rPr lang="en-GB" baseline="-25000" dirty="0"/>
              <a:t>i </a:t>
            </a:r>
            <a:r>
              <a:rPr lang="en-GB" dirty="0"/>
              <a:t>is a learnable weight</a:t>
            </a:r>
          </a:p>
        </p:txBody>
      </p:sp>
    </p:spTree>
    <p:extLst>
      <p:ext uri="{BB962C8B-B14F-4D97-AF65-F5344CB8AC3E}">
        <p14:creationId xmlns:p14="http://schemas.microsoft.com/office/powerpoint/2010/main" val="51862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192263"/>
            <a:ext cx="9001462" cy="586694"/>
          </a:xfrm>
        </p:spPr>
        <p:txBody>
          <a:bodyPr>
            <a:normAutofit/>
          </a:bodyPr>
          <a:lstStyle/>
          <a:p>
            <a:r>
              <a:rPr lang="en-US" sz="3200" dirty="0">
                <a:solidFill>
                  <a:srgbClr val="FFFFFF"/>
                </a:solidFill>
              </a:rPr>
              <a:t>Dropout</a:t>
            </a:r>
          </a:p>
        </p:txBody>
      </p:sp>
      <p:pic>
        <p:nvPicPr>
          <p:cNvPr id="6" name="Picture 5">
            <a:extLst>
              <a:ext uri="{FF2B5EF4-FFF2-40B4-BE49-F238E27FC236}">
                <a16:creationId xmlns:a16="http://schemas.microsoft.com/office/drawing/2014/main" id="{EB92F69B-9988-44C6-B905-B7A7F1DCDC96}"/>
              </a:ext>
            </a:extLst>
          </p:cNvPr>
          <p:cNvPicPr>
            <a:picLocks noChangeAspect="1"/>
          </p:cNvPicPr>
          <p:nvPr/>
        </p:nvPicPr>
        <p:blipFill>
          <a:blip r:embed="rId4"/>
          <a:stretch>
            <a:fillRect/>
          </a:stretch>
        </p:blipFill>
        <p:spPr>
          <a:xfrm>
            <a:off x="198225" y="3632897"/>
            <a:ext cx="6287377" cy="3010320"/>
          </a:xfrm>
          <a:prstGeom prst="rect">
            <a:avLst/>
          </a:prstGeom>
        </p:spPr>
      </p:pic>
      <p:sp>
        <p:nvSpPr>
          <p:cNvPr id="7" name="TextBox 6">
            <a:extLst>
              <a:ext uri="{FF2B5EF4-FFF2-40B4-BE49-F238E27FC236}">
                <a16:creationId xmlns:a16="http://schemas.microsoft.com/office/drawing/2014/main" id="{E68EF24B-3FF2-4821-CC0E-07E43748AE35}"/>
              </a:ext>
            </a:extLst>
          </p:cNvPr>
          <p:cNvSpPr txBox="1"/>
          <p:nvPr/>
        </p:nvSpPr>
        <p:spPr>
          <a:xfrm>
            <a:off x="500742" y="1073319"/>
            <a:ext cx="11386457" cy="2031325"/>
          </a:xfrm>
          <a:prstGeom prst="rect">
            <a:avLst/>
          </a:prstGeom>
          <a:noFill/>
        </p:spPr>
        <p:txBody>
          <a:bodyPr wrap="square" rtlCol="0">
            <a:spAutoFit/>
          </a:bodyPr>
          <a:lstStyle/>
          <a:p>
            <a:r>
              <a:rPr lang="en-GB" dirty="0"/>
              <a:t>Regularization technique which facilitates the training of deep neural networks.</a:t>
            </a:r>
          </a:p>
          <a:p>
            <a:endParaRPr lang="en-GB" dirty="0"/>
          </a:p>
          <a:p>
            <a:r>
              <a:rPr lang="en-GB" dirty="0"/>
              <a:t>Prevents overfitting and effectively combines many different neural network architectures – the trained model can be regarded as a model of ensembles.</a:t>
            </a:r>
          </a:p>
          <a:p>
            <a:endParaRPr lang="en-GB" dirty="0"/>
          </a:p>
          <a:p>
            <a:r>
              <a:rPr lang="en-GB" dirty="0"/>
              <a:t>For each neuron, there is a fixed probability </a:t>
            </a:r>
            <a:r>
              <a:rPr lang="en-GB" i="1" dirty="0"/>
              <a:t>p</a:t>
            </a:r>
            <a:r>
              <a:rPr lang="en-GB" dirty="0"/>
              <a:t> to be retained during each epoch. If the neuron is not retained, its input and output connections are temporarily dropped. </a:t>
            </a:r>
          </a:p>
        </p:txBody>
      </p:sp>
      <p:sp>
        <p:nvSpPr>
          <p:cNvPr id="8" name="TextBox 7">
            <a:extLst>
              <a:ext uri="{FF2B5EF4-FFF2-40B4-BE49-F238E27FC236}">
                <a16:creationId xmlns:a16="http://schemas.microsoft.com/office/drawing/2014/main" id="{3D5FF76D-6F29-6EA3-0A8F-873EE0ED1846}"/>
              </a:ext>
            </a:extLst>
          </p:cNvPr>
          <p:cNvSpPr txBox="1"/>
          <p:nvPr/>
        </p:nvSpPr>
        <p:spPr>
          <a:xfrm>
            <a:off x="6633711" y="3429000"/>
            <a:ext cx="5410180" cy="2862322"/>
          </a:xfrm>
          <a:prstGeom prst="rect">
            <a:avLst/>
          </a:prstGeom>
          <a:noFill/>
        </p:spPr>
        <p:txBody>
          <a:bodyPr wrap="square" rtlCol="0">
            <a:spAutoFit/>
          </a:bodyPr>
          <a:lstStyle/>
          <a:p>
            <a:r>
              <a:rPr lang="en-GB" dirty="0"/>
              <a:t>At test time the outgoing weights of each neuron is multiplied by the retention probability </a:t>
            </a:r>
            <a:r>
              <a:rPr lang="en-GB" i="1" dirty="0"/>
              <a:t>p</a:t>
            </a:r>
            <a:r>
              <a:rPr lang="en-GB" dirty="0"/>
              <a:t> to ensure that the expected output of the hidden unit is the same.</a:t>
            </a:r>
          </a:p>
          <a:p>
            <a:endParaRPr lang="en-GB" dirty="0"/>
          </a:p>
          <a:p>
            <a:r>
              <a:rPr lang="en-GB" dirty="0"/>
              <a:t>Results in much lower generalization error – prevents the co-adaptation of the neurons, meaning that the neurons are only capable to effectively detect features in the presence of each other.</a:t>
            </a:r>
          </a:p>
        </p:txBody>
      </p:sp>
    </p:spTree>
    <p:extLst>
      <p:ext uri="{BB962C8B-B14F-4D97-AF65-F5344CB8AC3E}">
        <p14:creationId xmlns:p14="http://schemas.microsoft.com/office/powerpoint/2010/main" val="214375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497297" y="77334"/>
            <a:ext cx="9001462" cy="630237"/>
          </a:xfrm>
        </p:spPr>
        <p:txBody>
          <a:bodyPr>
            <a:normAutofit/>
          </a:bodyPr>
          <a:lstStyle/>
          <a:p>
            <a:r>
              <a:rPr lang="en-US" sz="3200" dirty="0">
                <a:solidFill>
                  <a:srgbClr val="FFFFFF"/>
                </a:solidFill>
              </a:rPr>
              <a:t>Normalization layers</a:t>
            </a:r>
          </a:p>
        </p:txBody>
      </p:sp>
      <p:sp>
        <p:nvSpPr>
          <p:cNvPr id="6" name="TextBox 5">
            <a:extLst>
              <a:ext uri="{FF2B5EF4-FFF2-40B4-BE49-F238E27FC236}">
                <a16:creationId xmlns:a16="http://schemas.microsoft.com/office/drawing/2014/main" id="{7AF5B42C-40EE-1E77-2A86-F07E2502A092}"/>
              </a:ext>
            </a:extLst>
          </p:cNvPr>
          <p:cNvSpPr txBox="1"/>
          <p:nvPr/>
        </p:nvSpPr>
        <p:spPr>
          <a:xfrm>
            <a:off x="293914" y="1306286"/>
            <a:ext cx="11723915" cy="646331"/>
          </a:xfrm>
          <a:prstGeom prst="rect">
            <a:avLst/>
          </a:prstGeom>
          <a:noFill/>
        </p:spPr>
        <p:txBody>
          <a:bodyPr wrap="square" rtlCol="0">
            <a:spAutoFit/>
          </a:bodyPr>
          <a:lstStyle/>
          <a:p>
            <a:r>
              <a:rPr lang="en-GB" dirty="0"/>
              <a:t>Data normalization transforms the underlying features in a way to be distributed in the same range, typically in a small interval of [-1, 1] or [0, 1] – features on different scales influences the training of models differently. </a:t>
            </a:r>
          </a:p>
        </p:txBody>
      </p:sp>
      <p:pic>
        <p:nvPicPr>
          <p:cNvPr id="8" name="Picture 7">
            <a:extLst>
              <a:ext uri="{FF2B5EF4-FFF2-40B4-BE49-F238E27FC236}">
                <a16:creationId xmlns:a16="http://schemas.microsoft.com/office/drawing/2014/main" id="{8B52B10D-2D20-2116-CB6F-868B42AF184F}"/>
              </a:ext>
            </a:extLst>
          </p:cNvPr>
          <p:cNvPicPr>
            <a:picLocks noChangeAspect="1"/>
          </p:cNvPicPr>
          <p:nvPr/>
        </p:nvPicPr>
        <p:blipFill>
          <a:blip r:embed="rId4"/>
          <a:stretch>
            <a:fillRect/>
          </a:stretch>
        </p:blipFill>
        <p:spPr>
          <a:xfrm>
            <a:off x="405351" y="2137674"/>
            <a:ext cx="2370505" cy="860985"/>
          </a:xfrm>
          <a:prstGeom prst="rect">
            <a:avLst/>
          </a:prstGeom>
        </p:spPr>
      </p:pic>
      <p:pic>
        <p:nvPicPr>
          <p:cNvPr id="10" name="Picture 9">
            <a:extLst>
              <a:ext uri="{FF2B5EF4-FFF2-40B4-BE49-F238E27FC236}">
                <a16:creationId xmlns:a16="http://schemas.microsoft.com/office/drawing/2014/main" id="{9D0A07B5-E950-179D-FC6F-DF12558261E7}"/>
              </a:ext>
            </a:extLst>
          </p:cNvPr>
          <p:cNvPicPr>
            <a:picLocks noChangeAspect="1"/>
          </p:cNvPicPr>
          <p:nvPr/>
        </p:nvPicPr>
        <p:blipFill>
          <a:blip r:embed="rId5"/>
          <a:stretch>
            <a:fillRect/>
          </a:stretch>
        </p:blipFill>
        <p:spPr>
          <a:xfrm>
            <a:off x="405351" y="3256873"/>
            <a:ext cx="2370504" cy="1047094"/>
          </a:xfrm>
          <a:prstGeom prst="rect">
            <a:avLst/>
          </a:prstGeom>
        </p:spPr>
      </p:pic>
      <p:sp>
        <p:nvSpPr>
          <p:cNvPr id="13" name="TextBox 12">
            <a:extLst>
              <a:ext uri="{FF2B5EF4-FFF2-40B4-BE49-F238E27FC236}">
                <a16:creationId xmlns:a16="http://schemas.microsoft.com/office/drawing/2014/main" id="{04FC3C73-13C6-DD79-B2F5-DAB676024BD5}"/>
              </a:ext>
            </a:extLst>
          </p:cNvPr>
          <p:cNvSpPr txBox="1"/>
          <p:nvPr/>
        </p:nvSpPr>
        <p:spPr>
          <a:xfrm>
            <a:off x="3321424" y="2380129"/>
            <a:ext cx="8465225" cy="3139321"/>
          </a:xfrm>
          <a:prstGeom prst="rect">
            <a:avLst/>
          </a:prstGeom>
          <a:noFill/>
        </p:spPr>
        <p:txBody>
          <a:bodyPr wrap="square" rtlCol="0">
            <a:spAutoFit/>
          </a:bodyPr>
          <a:lstStyle/>
          <a:p>
            <a:r>
              <a:rPr lang="en-GB" dirty="0"/>
              <a:t>Min-Max scaling transforms the data set into a range of [0, 1].</a:t>
            </a:r>
          </a:p>
          <a:p>
            <a:endParaRPr lang="en-GB" dirty="0"/>
          </a:p>
          <a:p>
            <a:endParaRPr lang="en-GB" dirty="0"/>
          </a:p>
          <a:p>
            <a:r>
              <a:rPr lang="en-GB" dirty="0"/>
              <a:t>Standardization / Z-score normalization transforms the data set by subtracting the mean and dividing by the standard deviation of the data set from each sample. The standardized data set has approximately zero mean and unit variance.</a:t>
            </a:r>
          </a:p>
          <a:p>
            <a:endParaRPr lang="en-GB" dirty="0"/>
          </a:p>
          <a:p>
            <a:r>
              <a:rPr lang="en-GB" dirty="0"/>
              <a:t>Training of neural networks converges faster towards an optimal loss value when the inputs are linearly transformed to have zero means and unit variances and when the features are decorrelated.</a:t>
            </a:r>
          </a:p>
        </p:txBody>
      </p:sp>
    </p:spTree>
    <p:extLst>
      <p:ext uri="{BB962C8B-B14F-4D97-AF65-F5344CB8AC3E}">
        <p14:creationId xmlns:p14="http://schemas.microsoft.com/office/powerpoint/2010/main" val="3880586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1559839"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757616" y="161777"/>
            <a:ext cx="9001462" cy="575107"/>
          </a:xfrm>
        </p:spPr>
        <p:txBody>
          <a:bodyPr>
            <a:normAutofit/>
          </a:bodyPr>
          <a:lstStyle/>
          <a:p>
            <a:r>
              <a:rPr lang="en-US" sz="3200" dirty="0">
                <a:solidFill>
                  <a:srgbClr val="FFFFFF"/>
                </a:solidFill>
              </a:rPr>
              <a:t>Batch Normalization</a:t>
            </a:r>
          </a:p>
        </p:txBody>
      </p:sp>
      <p:pic>
        <p:nvPicPr>
          <p:cNvPr id="7" name="Picture 6">
            <a:extLst>
              <a:ext uri="{FF2B5EF4-FFF2-40B4-BE49-F238E27FC236}">
                <a16:creationId xmlns:a16="http://schemas.microsoft.com/office/drawing/2014/main" id="{380D3077-45C0-594E-9CF6-C5B489D70B53}"/>
              </a:ext>
            </a:extLst>
          </p:cNvPr>
          <p:cNvPicPr>
            <a:picLocks noChangeAspect="1"/>
          </p:cNvPicPr>
          <p:nvPr/>
        </p:nvPicPr>
        <p:blipFill>
          <a:blip r:embed="rId4"/>
          <a:stretch>
            <a:fillRect/>
          </a:stretch>
        </p:blipFill>
        <p:spPr>
          <a:xfrm>
            <a:off x="312025" y="3290207"/>
            <a:ext cx="4636493" cy="3370338"/>
          </a:xfrm>
          <a:prstGeom prst="rect">
            <a:avLst/>
          </a:prstGeom>
        </p:spPr>
      </p:pic>
      <p:pic>
        <p:nvPicPr>
          <p:cNvPr id="6" name="Picture 5">
            <a:extLst>
              <a:ext uri="{FF2B5EF4-FFF2-40B4-BE49-F238E27FC236}">
                <a16:creationId xmlns:a16="http://schemas.microsoft.com/office/drawing/2014/main" id="{428C525D-5A48-23EE-2CAB-E72921CF5451}"/>
              </a:ext>
            </a:extLst>
          </p:cNvPr>
          <p:cNvPicPr>
            <a:picLocks noChangeAspect="1"/>
          </p:cNvPicPr>
          <p:nvPr/>
        </p:nvPicPr>
        <p:blipFill>
          <a:blip r:embed="rId5"/>
          <a:stretch>
            <a:fillRect/>
          </a:stretch>
        </p:blipFill>
        <p:spPr>
          <a:xfrm>
            <a:off x="312025" y="751344"/>
            <a:ext cx="2078558" cy="2187320"/>
          </a:xfrm>
          <a:prstGeom prst="rect">
            <a:avLst/>
          </a:prstGeom>
        </p:spPr>
      </p:pic>
      <p:sp>
        <p:nvSpPr>
          <p:cNvPr id="8" name="TextBox 7">
            <a:extLst>
              <a:ext uri="{FF2B5EF4-FFF2-40B4-BE49-F238E27FC236}">
                <a16:creationId xmlns:a16="http://schemas.microsoft.com/office/drawing/2014/main" id="{066C97F3-FAAF-2404-2E9D-6ABC2FB6B388}"/>
              </a:ext>
            </a:extLst>
          </p:cNvPr>
          <p:cNvSpPr txBox="1"/>
          <p:nvPr/>
        </p:nvSpPr>
        <p:spPr>
          <a:xfrm>
            <a:off x="5144287" y="1117756"/>
            <a:ext cx="6702857" cy="5355312"/>
          </a:xfrm>
          <a:prstGeom prst="rect">
            <a:avLst/>
          </a:prstGeom>
          <a:noFill/>
        </p:spPr>
        <p:txBody>
          <a:bodyPr wrap="square" rtlCol="0">
            <a:spAutoFit/>
          </a:bodyPr>
          <a:lstStyle/>
          <a:p>
            <a:r>
              <a:rPr lang="en-GB" dirty="0"/>
              <a:t>During training of deep neural networks, the distribution of each layer’s inputs changes, which can cause the training to diverge while at the same time it also slows down by a great margin.</a:t>
            </a:r>
          </a:p>
          <a:p>
            <a:endParaRPr lang="en-GB" dirty="0"/>
          </a:p>
          <a:p>
            <a:r>
              <a:rPr lang="en-GB" dirty="0"/>
              <a:t>Given a layer of a deep neural network, small changes to the preceding layers can have a huge impact on the distribution of the inputs for the given layer and this is amplified as the layer is located deeper in the network.</a:t>
            </a:r>
          </a:p>
          <a:p>
            <a:endParaRPr lang="en-GB" dirty="0"/>
          </a:p>
          <a:p>
            <a:r>
              <a:rPr lang="en-GB" dirty="0"/>
              <a:t>The layers continuously need to adapt to the distribution changes of each layer’s input data – </a:t>
            </a:r>
            <a:r>
              <a:rPr lang="en-GB" i="1" dirty="0"/>
              <a:t>Internal Covariate Shift.</a:t>
            </a:r>
            <a:endParaRPr lang="en-GB" dirty="0"/>
          </a:p>
          <a:p>
            <a:endParaRPr lang="en-GB" dirty="0"/>
          </a:p>
          <a:p>
            <a:r>
              <a:rPr lang="en-GB" dirty="0"/>
              <a:t>Batch Normalization (BN) stabilizes the training and facilitate the application of larger learning rates, which speeds up the convergence. BN also affects the gradient flow of the network, because the gradients are less dependent on the scale of the parameters. BN also reduces the rate of the dropout that need to be applied – it has regularization characteristics.</a:t>
            </a:r>
          </a:p>
        </p:txBody>
      </p:sp>
    </p:spTree>
    <p:extLst>
      <p:ext uri="{BB962C8B-B14F-4D97-AF65-F5344CB8AC3E}">
        <p14:creationId xmlns:p14="http://schemas.microsoft.com/office/powerpoint/2010/main" val="1621623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248304"/>
            <a:ext cx="9001462" cy="504731"/>
          </a:xfrm>
        </p:spPr>
        <p:txBody>
          <a:bodyPr>
            <a:normAutofit fontScale="90000"/>
          </a:bodyPr>
          <a:lstStyle/>
          <a:p>
            <a:r>
              <a:rPr lang="en-US" sz="3200" dirty="0">
                <a:solidFill>
                  <a:srgbClr val="FFFFFF"/>
                </a:solidFill>
              </a:rPr>
              <a:t>Batch-normalization</a:t>
            </a:r>
          </a:p>
        </p:txBody>
      </p:sp>
      <p:pic>
        <p:nvPicPr>
          <p:cNvPr id="8" name="Picture 7">
            <a:extLst>
              <a:ext uri="{FF2B5EF4-FFF2-40B4-BE49-F238E27FC236}">
                <a16:creationId xmlns:a16="http://schemas.microsoft.com/office/drawing/2014/main" id="{F5E27916-01A9-5FB8-74F0-26F6F36F80D6}"/>
              </a:ext>
            </a:extLst>
          </p:cNvPr>
          <p:cNvPicPr>
            <a:picLocks noChangeAspect="1"/>
          </p:cNvPicPr>
          <p:nvPr/>
        </p:nvPicPr>
        <p:blipFill>
          <a:blip r:embed="rId4"/>
          <a:stretch>
            <a:fillRect/>
          </a:stretch>
        </p:blipFill>
        <p:spPr>
          <a:xfrm>
            <a:off x="219203" y="1504041"/>
            <a:ext cx="2752131" cy="1332610"/>
          </a:xfrm>
          <a:prstGeom prst="rect">
            <a:avLst/>
          </a:prstGeom>
        </p:spPr>
      </p:pic>
      <p:sp>
        <p:nvSpPr>
          <p:cNvPr id="6" name="TextBox 5">
            <a:extLst>
              <a:ext uri="{FF2B5EF4-FFF2-40B4-BE49-F238E27FC236}">
                <a16:creationId xmlns:a16="http://schemas.microsoft.com/office/drawing/2014/main" id="{97B06925-C8D5-9EAE-B6F4-0A4BDAFDB69F}"/>
              </a:ext>
            </a:extLst>
          </p:cNvPr>
          <p:cNvSpPr txBox="1"/>
          <p:nvPr/>
        </p:nvSpPr>
        <p:spPr>
          <a:xfrm>
            <a:off x="3993776" y="1504041"/>
            <a:ext cx="7557248" cy="2308324"/>
          </a:xfrm>
          <a:prstGeom prst="rect">
            <a:avLst/>
          </a:prstGeom>
          <a:noFill/>
        </p:spPr>
        <p:txBody>
          <a:bodyPr wrap="square" rtlCol="0">
            <a:spAutoFit/>
          </a:bodyPr>
          <a:lstStyle/>
          <a:p>
            <a:r>
              <a:rPr lang="en-GB" dirty="0"/>
              <a:t>During training,  the whole training data set running mean and variance are computed through moving averages. During inference time, instead of BN(x), the data set statistics are applied to normalize each training sample.</a:t>
            </a:r>
          </a:p>
          <a:p>
            <a:endParaRPr lang="en-GB" dirty="0"/>
          </a:p>
          <a:p>
            <a:r>
              <a:rPr lang="en-GB" dirty="0"/>
              <a:t>BN achieves that in each layer the neural network produces activations that always closely approximates the desired Gaussian distribution, which consequently stabilizes and speeds up the training.</a:t>
            </a:r>
          </a:p>
        </p:txBody>
      </p:sp>
    </p:spTree>
    <p:extLst>
      <p:ext uri="{BB962C8B-B14F-4D97-AF65-F5344CB8AC3E}">
        <p14:creationId xmlns:p14="http://schemas.microsoft.com/office/powerpoint/2010/main" val="3251528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251505"/>
            <a:ext cx="9001462" cy="477837"/>
          </a:xfrm>
        </p:spPr>
        <p:txBody>
          <a:bodyPr>
            <a:normAutofit fontScale="90000"/>
          </a:bodyPr>
          <a:lstStyle/>
          <a:p>
            <a:r>
              <a:rPr lang="en-US" sz="3200" dirty="0">
                <a:solidFill>
                  <a:srgbClr val="FFFFFF"/>
                </a:solidFill>
              </a:rPr>
              <a:t>Instance normalization</a:t>
            </a:r>
          </a:p>
        </p:txBody>
      </p:sp>
      <p:pic>
        <p:nvPicPr>
          <p:cNvPr id="6" name="Picture 5">
            <a:extLst>
              <a:ext uri="{FF2B5EF4-FFF2-40B4-BE49-F238E27FC236}">
                <a16:creationId xmlns:a16="http://schemas.microsoft.com/office/drawing/2014/main" id="{0E69C303-A364-E7F7-F209-6516B6817FA5}"/>
              </a:ext>
            </a:extLst>
          </p:cNvPr>
          <p:cNvPicPr>
            <a:picLocks noChangeAspect="1"/>
          </p:cNvPicPr>
          <p:nvPr/>
        </p:nvPicPr>
        <p:blipFill>
          <a:blip r:embed="rId4"/>
          <a:stretch>
            <a:fillRect/>
          </a:stretch>
        </p:blipFill>
        <p:spPr>
          <a:xfrm>
            <a:off x="422207" y="3596636"/>
            <a:ext cx="3077004" cy="2657846"/>
          </a:xfrm>
          <a:prstGeom prst="rect">
            <a:avLst/>
          </a:prstGeom>
        </p:spPr>
      </p:pic>
      <p:pic>
        <p:nvPicPr>
          <p:cNvPr id="9" name="Picture 8">
            <a:extLst>
              <a:ext uri="{FF2B5EF4-FFF2-40B4-BE49-F238E27FC236}">
                <a16:creationId xmlns:a16="http://schemas.microsoft.com/office/drawing/2014/main" id="{DA1E753E-AF02-5AFC-3E2F-A803E2F36741}"/>
              </a:ext>
            </a:extLst>
          </p:cNvPr>
          <p:cNvPicPr>
            <a:picLocks noChangeAspect="1"/>
          </p:cNvPicPr>
          <p:nvPr/>
        </p:nvPicPr>
        <p:blipFill>
          <a:blip r:embed="rId5"/>
          <a:stretch>
            <a:fillRect/>
          </a:stretch>
        </p:blipFill>
        <p:spPr>
          <a:xfrm>
            <a:off x="924109" y="953694"/>
            <a:ext cx="2073200" cy="2307670"/>
          </a:xfrm>
          <a:prstGeom prst="rect">
            <a:avLst/>
          </a:prstGeom>
        </p:spPr>
      </p:pic>
      <p:sp>
        <p:nvSpPr>
          <p:cNvPr id="10" name="TextBox 9">
            <a:extLst>
              <a:ext uri="{FF2B5EF4-FFF2-40B4-BE49-F238E27FC236}">
                <a16:creationId xmlns:a16="http://schemas.microsoft.com/office/drawing/2014/main" id="{1A94B97C-A378-588E-4C73-038CAF1F7495}"/>
              </a:ext>
            </a:extLst>
          </p:cNvPr>
          <p:cNvSpPr txBox="1"/>
          <p:nvPr/>
        </p:nvSpPr>
        <p:spPr>
          <a:xfrm>
            <a:off x="4020671" y="1156447"/>
            <a:ext cx="7853082" cy="2862322"/>
          </a:xfrm>
          <a:prstGeom prst="rect">
            <a:avLst/>
          </a:prstGeom>
          <a:noFill/>
        </p:spPr>
        <p:txBody>
          <a:bodyPr wrap="square" rtlCol="0">
            <a:spAutoFit/>
          </a:bodyPr>
          <a:lstStyle/>
          <a:p>
            <a:r>
              <a:rPr lang="en-GB" dirty="0"/>
              <a:t>Batch size of T, and in each batch, an input image has C channels, and its width and height dimensions are W and H. </a:t>
            </a:r>
          </a:p>
          <a:p>
            <a:endParaRPr lang="en-GB" dirty="0"/>
          </a:p>
          <a:p>
            <a:r>
              <a:rPr lang="en-GB" dirty="0"/>
              <a:t>Instance Normalization (IN) computes the mean and standard deviation along the W and H dimensions – it normalizes each training sample independently.</a:t>
            </a:r>
          </a:p>
          <a:p>
            <a:endParaRPr lang="en-GB" dirty="0"/>
          </a:p>
          <a:p>
            <a:r>
              <a:rPr lang="en-GB" dirty="0"/>
              <a:t>It is beneficial to apply it for large volume segmentations.</a:t>
            </a:r>
          </a:p>
          <a:p>
            <a:endParaRPr lang="en-GB" dirty="0"/>
          </a:p>
          <a:p>
            <a:r>
              <a:rPr lang="en-GB" dirty="0"/>
              <a:t>IN layers are kept during inference time in  contrast to BN layers.</a:t>
            </a:r>
          </a:p>
        </p:txBody>
      </p:sp>
    </p:spTree>
    <p:extLst>
      <p:ext uri="{BB962C8B-B14F-4D97-AF65-F5344CB8AC3E}">
        <p14:creationId xmlns:p14="http://schemas.microsoft.com/office/powerpoint/2010/main" val="346542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5A5B28-3D16-4621-8849-6D474A759E2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7D98229-7B95-4B48-98C8-487C48B3172A}">
  <ds:schemaRefs>
    <ds:schemaRef ds:uri="http://schemas.microsoft.com/sharepoint/v3/contenttype/forms"/>
  </ds:schemaRefs>
</ds:datastoreItem>
</file>

<file path=customXml/itemProps3.xml><?xml version="1.0" encoding="utf-8"?>
<ds:datastoreItem xmlns:ds="http://schemas.openxmlformats.org/officeDocument/2006/customXml" ds:itemID="{253DAA06-94EB-4823-9E76-54CD605DE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Damask design</Template>
  <TotalTime>201</TotalTime>
  <Words>2113</Words>
  <Application>Microsoft Office PowerPoint</Application>
  <PresentationFormat>Widescreen</PresentationFormat>
  <Paragraphs>178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Bookman Old Style</vt:lpstr>
      <vt:lpstr>Calibri</vt:lpstr>
      <vt:lpstr>Rockwell</vt:lpstr>
      <vt:lpstr>Damask</vt:lpstr>
      <vt:lpstr>Volumetric Left Ventricle segmentation of MPI SPECT IMAGES with self-supervised learning  Technical details</vt:lpstr>
      <vt:lpstr>Convolution</vt:lpstr>
      <vt:lpstr>Max-pooling</vt:lpstr>
      <vt:lpstr>Activation functions</vt:lpstr>
      <vt:lpstr>Dropout</vt:lpstr>
      <vt:lpstr>Normalization layers</vt:lpstr>
      <vt:lpstr>Batch Normalization</vt:lpstr>
      <vt:lpstr>Batch-normalization</vt:lpstr>
      <vt:lpstr>Instance normalization</vt:lpstr>
      <vt:lpstr>GROUP normalization</vt:lpstr>
      <vt:lpstr>Receptive field of convolutional neural networks</vt:lpstr>
      <vt:lpstr>Receptive field of convolutional neural networks</vt:lpstr>
      <vt:lpstr>Receptive field of convolutional neural networks</vt:lpstr>
      <vt:lpstr>Effective receptive field of convolutional neural networks</vt:lpstr>
      <vt:lpstr>Effective receptive field of convolutional neural networks</vt:lpstr>
      <vt:lpstr>Skip connections</vt:lpstr>
      <vt:lpstr>Loss functions</vt:lpstr>
      <vt:lpstr>Dice loss</vt:lpstr>
      <vt:lpstr>Focal loss</vt:lpstr>
      <vt:lpstr>Log-cosh dice loss</vt:lpstr>
      <vt:lpstr>metrics</vt:lpstr>
      <vt:lpstr>U-Net for image segmentation</vt:lpstr>
      <vt:lpstr>3D U-Net for volumetric segmentation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Horváth Kristóf Máté</dc:creator>
  <cp:lastModifiedBy>Horváth Kristóf Máté</cp:lastModifiedBy>
  <cp:revision>15</cp:revision>
  <dcterms:created xsi:type="dcterms:W3CDTF">2022-06-26T13:12:16Z</dcterms:created>
  <dcterms:modified xsi:type="dcterms:W3CDTF">2022-06-26T16:34:11Z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